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83"/>
  </p:notesMasterIdLst>
  <p:sldIdLst>
    <p:sldId id="274" r:id="rId2"/>
    <p:sldId id="279" r:id="rId3"/>
    <p:sldId id="280" r:id="rId4"/>
    <p:sldId id="275" r:id="rId5"/>
    <p:sldId id="276" r:id="rId6"/>
    <p:sldId id="277" r:id="rId7"/>
    <p:sldId id="278" r:id="rId8"/>
    <p:sldId id="281" r:id="rId9"/>
    <p:sldId id="282" r:id="rId10"/>
    <p:sldId id="283" r:id="rId11"/>
    <p:sldId id="284" r:id="rId12"/>
    <p:sldId id="285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6" r:id="rId21"/>
    <p:sldId id="295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5" r:id="rId30"/>
    <p:sldId id="306" r:id="rId31"/>
    <p:sldId id="307" r:id="rId32"/>
    <p:sldId id="304" r:id="rId33"/>
    <p:sldId id="309" r:id="rId34"/>
    <p:sldId id="308" r:id="rId35"/>
    <p:sldId id="310" r:id="rId36"/>
    <p:sldId id="311" r:id="rId37"/>
    <p:sldId id="287" r:id="rId38"/>
    <p:sldId id="312" r:id="rId39"/>
    <p:sldId id="313" r:id="rId40"/>
    <p:sldId id="314" r:id="rId41"/>
    <p:sldId id="315" r:id="rId42"/>
    <p:sldId id="316" r:id="rId43"/>
    <p:sldId id="317" r:id="rId44"/>
    <p:sldId id="318" r:id="rId45"/>
    <p:sldId id="319" r:id="rId46"/>
    <p:sldId id="320" r:id="rId47"/>
    <p:sldId id="321" r:id="rId48"/>
    <p:sldId id="322" r:id="rId49"/>
    <p:sldId id="324" r:id="rId50"/>
    <p:sldId id="323" r:id="rId51"/>
    <p:sldId id="325" r:id="rId52"/>
    <p:sldId id="326" r:id="rId53"/>
    <p:sldId id="327" r:id="rId54"/>
    <p:sldId id="328" r:id="rId55"/>
    <p:sldId id="329" r:id="rId56"/>
    <p:sldId id="330" r:id="rId57"/>
    <p:sldId id="331" r:id="rId58"/>
    <p:sldId id="332" r:id="rId59"/>
    <p:sldId id="333" r:id="rId60"/>
    <p:sldId id="334" r:id="rId61"/>
    <p:sldId id="335" r:id="rId62"/>
    <p:sldId id="336" r:id="rId63"/>
    <p:sldId id="355" r:id="rId64"/>
    <p:sldId id="337" r:id="rId65"/>
    <p:sldId id="338" r:id="rId66"/>
    <p:sldId id="340" r:id="rId67"/>
    <p:sldId id="339" r:id="rId68"/>
    <p:sldId id="341" r:id="rId69"/>
    <p:sldId id="342" r:id="rId70"/>
    <p:sldId id="343" r:id="rId71"/>
    <p:sldId id="356" r:id="rId72"/>
    <p:sldId id="344" r:id="rId73"/>
    <p:sldId id="345" r:id="rId74"/>
    <p:sldId id="346" r:id="rId75"/>
    <p:sldId id="347" r:id="rId76"/>
    <p:sldId id="349" r:id="rId77"/>
    <p:sldId id="350" r:id="rId78"/>
    <p:sldId id="351" r:id="rId79"/>
    <p:sldId id="352" r:id="rId80"/>
    <p:sldId id="353" r:id="rId81"/>
    <p:sldId id="354" r:id="rId8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D9D9"/>
    <a:srgbClr val="E8E4E4"/>
    <a:srgbClr val="0079C1"/>
    <a:srgbClr val="177EC5"/>
    <a:srgbClr val="404040"/>
    <a:srgbClr val="F4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6"/>
    <p:restoredTop sz="83397" autoAdjust="0"/>
  </p:normalViewPr>
  <p:slideViewPr>
    <p:cSldViewPr snapToGrid="0" snapToObjects="1">
      <p:cViewPr>
        <p:scale>
          <a:sx n="116" d="100"/>
          <a:sy n="116" d="100"/>
        </p:scale>
        <p:origin x="126" y="6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-3858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DDA21E-28F9-429C-875C-CFE3ACB8D770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2B9C4-3265-4C64-80EB-D0107FD08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888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79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2016 and above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476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545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36004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>
          <a:xfrm flipV="1">
            <a:off x="0" y="3431458"/>
            <a:ext cx="12192000" cy="34265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3431461"/>
            <a:ext cx="12192000" cy="1362075"/>
          </a:xfrm>
          <a:noFill/>
        </p:spPr>
        <p:txBody>
          <a:bodyPr anchor="ctr"/>
          <a:lstStyle>
            <a:lvl1pPr algn="ctr">
              <a:defRPr sz="4000" b="0" strike="noStrike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4099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>
          <a:xfrm flipV="1">
            <a:off x="0" y="3431458"/>
            <a:ext cx="12192000" cy="34265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3431461"/>
            <a:ext cx="12192000" cy="1362075"/>
          </a:xfrm>
          <a:noFill/>
        </p:spPr>
        <p:txBody>
          <a:bodyPr anchor="ctr"/>
          <a:lstStyle>
            <a:lvl1pPr algn="ctr">
              <a:defRPr sz="4000" b="0" strike="noStrike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505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1120D0-B48E-4C15-8580-508ADC61B344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EFF19C-4398-4026-9B80-6CFE01FE6F97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EEE8BA-709B-4483-B067-14C7440C356C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02D779-6BEB-4174-9335-01734397D39F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A21E68-5B5F-4292-B4B1-ADE8509A5C3F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FEBE229-BCFA-4D35-94A5-00725EAD553D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776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44DB1-568E-4964-A02F-CCDCEAA70EF3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66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12" r:id="rId8"/>
    <p:sldLayoutId id="2147483708" r:id="rId9"/>
    <p:sldLayoutId id="2147483709" r:id="rId10"/>
    <p:sldLayoutId id="2147483710" r:id="rId11"/>
    <p:sldLayoutId id="2147483711" r:id="rId12"/>
    <p:sldLayoutId id="2147483686" r:id="rId13"/>
    <p:sldLayoutId id="214748368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ucknorris/roundhouse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stripe.com/blog/online-migrations" TargetMode="Externa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589006" y="750590"/>
            <a:ext cx="11013989" cy="2387600"/>
          </a:xfrm>
        </p:spPr>
        <p:txBody>
          <a:bodyPr anchor="ctr">
            <a:noAutofit/>
          </a:bodyPr>
          <a:lstStyle/>
          <a:p>
            <a:r>
              <a:rPr lang="en-US" sz="6600" dirty="0"/>
              <a:t>Continuous Integration and Delivery</a:t>
            </a:r>
            <a:br>
              <a:rPr lang="en-US" sz="6600" dirty="0"/>
            </a:br>
            <a:r>
              <a:rPr lang="en-US" sz="6600" dirty="0"/>
              <a:t>for Databases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5" y="4015570"/>
            <a:ext cx="6858000" cy="2257544"/>
          </a:xfrm>
        </p:spPr>
        <p:txBody>
          <a:bodyPr>
            <a:normAutofit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jimmybogard.com</a:t>
            </a:r>
          </a:p>
          <a:p>
            <a:r>
              <a:rPr lang="en-US" dirty="0"/>
              <a:t>Chief Architect, Headspring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087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098DF-B163-4C65-BC57-7CCC3AA55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screwups are much harder to recover from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3389E-374C-4B37-9921-DA977B9C25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14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033EF-4C30-4BCE-BC0F-C1FB355D8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won’t get fired for killing an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93CF5-52B2-4DFC-A7E2-42BE5A898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160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E6C35-0BCE-401E-8D3F-0364A525B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*will* get fired for killing a database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A2904-F5EE-402A-B4E9-B812FF8855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93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2CA34-1B15-44BB-87BB-C276C63CE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to be able to change our database over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B3D4A4-B9F7-4978-B0A0-C7D537E26F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61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2CA34-1B15-44BB-87BB-C276C63CE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want the same rigor applied to our applications as our </a:t>
            </a:r>
            <a:r>
              <a:rPr lang="en-US" dirty="0" err="1"/>
              <a:t>databse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B3D4A4-B9F7-4978-B0A0-C7D537E26F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943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C9892-0F56-4FA0-B738-80B8B6A6A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don’t want to be paralyzed by fear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D8D40-6BE0-4150-A688-9C8335EFE6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75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EB17F-49A1-4611-B015-876E57FC6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continuous integration and delivery for databases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CDE02B-0556-4C22-A1E4-BA95D43D3A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78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E8E1F-D36B-44CF-92D9-4A7B48DDA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don’t want a human manually running queries in production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76AB7-77C5-4423-96F6-E3CA7D1E00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474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F2AD1-225F-4501-BDD5-5DFA0E099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a way to safely automate changes to our database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49D2F5-8E7D-4B7E-886D-FFFC034248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314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86751F-B51B-41A2-955F-4E9C86449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 main approaches: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Desired State Config (DSC)</a:t>
            </a:r>
            <a:br>
              <a:rPr lang="en-US" dirty="0"/>
            </a:br>
            <a:r>
              <a:rPr lang="en-US" dirty="0"/>
              <a:t>Migrations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2D51B6-62CE-4D82-BA71-0D4423BCCB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62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F3824-D6A1-412D-953C-EF7970723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kind to your DBAs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3FE6EB-E576-468F-A7E7-03B6D72959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71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32EE5-4312-41D9-9CE6-9AFE4B39A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DSC Tooling/Products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A66252-A053-4BE0-9ACE-4EE6D0985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54" y="2501066"/>
            <a:ext cx="3416234" cy="2765523"/>
          </a:xfrm>
          <a:prstGeom prst="rect">
            <a:avLst/>
          </a:prstGeom>
        </p:spPr>
      </p:pic>
      <p:pic>
        <p:nvPicPr>
          <p:cNvPr id="4098" name="Picture 2" descr="Image result for redgate sql compare logo&quot;">
            <a:extLst>
              <a:ext uri="{FF2B5EF4-FFF2-40B4-BE49-F238E27FC236}">
                <a16:creationId xmlns:a16="http://schemas.microsoft.com/office/drawing/2014/main" id="{9206D73A-B5AF-48C2-AB02-ED89DC3C6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295" y="1690688"/>
            <a:ext cx="681063" cy="90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37CE68A-367A-42F8-A639-94E97A3AC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702" y="2721674"/>
            <a:ext cx="6370251" cy="362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07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BB56FBB-5B0B-4721-9C4F-29C771D27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Desired State Configuration</a:t>
            </a:r>
          </a:p>
        </p:txBody>
      </p:sp>
      <p:pic>
        <p:nvPicPr>
          <p:cNvPr id="2052" name="Picture 4" descr="Image result for da vinci the last supper sketch&quot;">
            <a:extLst>
              <a:ext uri="{FF2B5EF4-FFF2-40B4-BE49-F238E27FC236}">
                <a16:creationId xmlns:a16="http://schemas.microsoft.com/office/drawing/2014/main" id="{E3A5E95E-A8FF-4576-8673-E0EF167FE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89" y="2120386"/>
            <a:ext cx="4540851" cy="303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9925C9B-984F-471C-B41A-CAADD61A8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879" y="2246333"/>
            <a:ext cx="5004486" cy="2780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F0352F4-5662-4FB3-9297-BF4660BA283F}"/>
              </a:ext>
            </a:extLst>
          </p:cNvPr>
          <p:cNvCxnSpPr>
            <a:cxnSpLocks/>
          </p:cNvCxnSpPr>
          <p:nvPr/>
        </p:nvCxnSpPr>
        <p:spPr>
          <a:xfrm>
            <a:off x="5474043" y="3636577"/>
            <a:ext cx="91440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583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2397-A196-4FE8-9E61-526CA3873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are well engineered, powerful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570D27-100B-4C5F-A31D-2FA2C0EBA5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978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2099F-CF4A-4ADE-8C13-D802DC259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they introduce the possibility of failure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513A3-E128-4750-8CE8-800065D023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168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C2064-7C63-4253-BA4B-8BFB9BCD7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requires human intervention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A1FA8A-0714-4B54-AD1B-C8D536BF0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16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ADCF9359-17B1-43AE-AAEB-ECEFAD1F8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680" y="720811"/>
            <a:ext cx="3109284" cy="476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D407343-9EA9-4C0E-A996-AF17B1147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583" y="720810"/>
            <a:ext cx="3001405" cy="465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22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EF5C1-60C4-4B05-8B20-A298FF2AF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aren’t perfect for automating change detection and deployment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0BEC5-1CB0-40D6-840B-A6A49AAF45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48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59783-7274-41EB-A05B-0037AAC6C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further the drift, the harder the automation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77AC1-CDA9-483E-9A4C-25E95A644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7619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6BEB5-9279-437F-AEC0-F6E1CF405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Enter:</a:t>
            </a:r>
            <a:br>
              <a:rPr lang="en-US" dirty="0"/>
            </a:br>
            <a:r>
              <a:rPr lang="en-US" dirty="0"/>
              <a:t>database migrations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D245-00F0-401C-9E84-45C09ABFE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188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6752A-0C01-4F7D-8137-8BAF59220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+ Data changes together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002FE2-A804-45C0-B356-4EBDBB336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86" y="1690688"/>
            <a:ext cx="5585254" cy="24431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519F3D-534B-4B27-AE42-FBAAF9BBB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875" y="2418038"/>
            <a:ext cx="4789969" cy="836416"/>
          </a:xfrm>
          <a:prstGeom prst="rect">
            <a:avLst/>
          </a:prstGeom>
        </p:spPr>
      </p:pic>
      <p:pic>
        <p:nvPicPr>
          <p:cNvPr id="5" name="Picture 2" descr="Image result for github logo&quot;">
            <a:extLst>
              <a:ext uri="{FF2B5EF4-FFF2-40B4-BE49-F238E27FC236}">
                <a16:creationId xmlns:a16="http://schemas.microsoft.com/office/drawing/2014/main" id="{1330B1FE-152F-4FCF-BD73-5CF9D1681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237" y="4694540"/>
            <a:ext cx="1655805" cy="165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7F7E16-7B75-42A6-88DA-5688D228B289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3377513" y="4133839"/>
            <a:ext cx="1964724" cy="65646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4BCD98-F207-4B71-B1FC-5C0E211ABF8D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6998042" y="3254454"/>
            <a:ext cx="2423818" cy="160673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50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C855C-DAEA-40DA-988B-8D33BA963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company prefers their data to your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E896E-B7D1-4871-AD1E-21560F25D9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035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0F9C9-5F01-414C-8989-2C2D14373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Capture changes over time</a:t>
            </a:r>
            <a:br>
              <a:rPr lang="en-US" dirty="0"/>
            </a:br>
            <a:r>
              <a:rPr lang="en-US" dirty="0"/>
              <a:t>with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5DDA46-A20E-4FF9-97D9-098D7D4D6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903" y="2010033"/>
            <a:ext cx="2035631" cy="3838832"/>
          </a:xfrm>
          <a:prstGeom prst="rect">
            <a:avLst/>
          </a:prstGeom>
        </p:spPr>
      </p:pic>
      <p:sp>
        <p:nvSpPr>
          <p:cNvPr id="4" name="Cylinder 3">
            <a:extLst>
              <a:ext uri="{FF2B5EF4-FFF2-40B4-BE49-F238E27FC236}">
                <a16:creationId xmlns:a16="http://schemas.microsoft.com/office/drawing/2014/main" id="{ADF31348-F10A-41C4-8BC4-10A9BF7BDB12}"/>
              </a:ext>
            </a:extLst>
          </p:cNvPr>
          <p:cNvSpPr/>
          <p:nvPr/>
        </p:nvSpPr>
        <p:spPr>
          <a:xfrm>
            <a:off x="7706497" y="2145956"/>
            <a:ext cx="906162" cy="128304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3B306A2C-2515-4569-9D3E-889D2A43A06E}"/>
              </a:ext>
            </a:extLst>
          </p:cNvPr>
          <p:cNvSpPr/>
          <p:nvPr/>
        </p:nvSpPr>
        <p:spPr>
          <a:xfrm>
            <a:off x="7706497" y="4469026"/>
            <a:ext cx="906162" cy="128304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68C308C-6C19-4C3F-BB65-DFDD78990582}"/>
              </a:ext>
            </a:extLst>
          </p:cNvPr>
          <p:cNvCxnSpPr>
            <a:cxnSpLocks/>
          </p:cNvCxnSpPr>
          <p:nvPr/>
        </p:nvCxnSpPr>
        <p:spPr>
          <a:xfrm flipV="1">
            <a:off x="3912973" y="2207741"/>
            <a:ext cx="0" cy="351343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E5A26F4-BB92-4965-B7D1-A5CF0CF1627A}"/>
              </a:ext>
            </a:extLst>
          </p:cNvPr>
          <p:cNvCxnSpPr>
            <a:cxnSpLocks/>
          </p:cNvCxnSpPr>
          <p:nvPr/>
        </p:nvCxnSpPr>
        <p:spPr>
          <a:xfrm flipH="1" flipV="1">
            <a:off x="8159578" y="3485634"/>
            <a:ext cx="1" cy="92675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367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FBE27-B67C-4C1E-954F-CB71A2B0E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 Way to capture changes</a:t>
            </a:r>
            <a:br>
              <a:rPr lang="en-US" dirty="0"/>
            </a:br>
            <a:r>
              <a:rPr lang="en-US" dirty="0"/>
              <a:t>2. Way to apply changes</a:t>
            </a:r>
            <a:br>
              <a:rPr lang="en-US" dirty="0"/>
            </a:br>
            <a:r>
              <a:rPr lang="en-US" dirty="0"/>
              <a:t>3. Way to remember changes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32764-51AF-4075-850D-B4E6AB266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753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0722F7-6FE6-4203-9723-5249D59A1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 Migrations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62E834-A6C8-43D1-B4C7-F4BF27A6C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642" y="2234803"/>
            <a:ext cx="7770645" cy="295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76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F2AB8-3CDB-47DA-BACD-20D94EEDE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very DBA-friendly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1C62BB-0D87-440D-BBCB-9E55029CEE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947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0722F7-6FE6-4203-9723-5249D59A1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RedGate</a:t>
            </a:r>
            <a:r>
              <a:rPr lang="en-US" dirty="0"/>
              <a:t> SQL Change Automation</a:t>
            </a:r>
          </a:p>
        </p:txBody>
      </p:sp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4CA5261-B413-4229-9F20-705E32C61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571" y="1860721"/>
            <a:ext cx="8636858" cy="412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559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F2AB8-3CDB-47DA-BACD-20D94EEDE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very wallet-friendly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1C62BB-0D87-440D-BBCB-9E55029CEE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$3495/developer</a:t>
            </a:r>
          </a:p>
        </p:txBody>
      </p:sp>
    </p:spTree>
    <p:extLst>
      <p:ext uri="{BB962C8B-B14F-4D97-AF65-F5344CB8AC3E}">
        <p14:creationId xmlns:p14="http://schemas.microsoft.com/office/powerpoint/2010/main" val="8345897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A6C8A-B0DA-4A80-8F57-4C0F86058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RoundhousE</a:t>
            </a:r>
            <a:r>
              <a:rPr lang="en-US" dirty="0"/>
              <a:t> Migrations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976A7-2E1C-4A76-981E-F39B7C1DD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SQL-centric</a:t>
            </a:r>
          </a:p>
          <a:p>
            <a:endParaRPr lang="en-US" dirty="0"/>
          </a:p>
          <a:p>
            <a:r>
              <a:rPr lang="en-US" dirty="0"/>
              <a:t>Lots of DB support</a:t>
            </a:r>
          </a:p>
          <a:p>
            <a:endParaRPr lang="en-US" dirty="0"/>
          </a:p>
          <a:p>
            <a:r>
              <a:rPr lang="en-US" dirty="0"/>
              <a:t>.NET Core-based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692F24-BDFF-4606-B114-5B6025A7DBC5}"/>
              </a:ext>
            </a:extLst>
          </p:cNvPr>
          <p:cNvSpPr/>
          <p:nvPr/>
        </p:nvSpPr>
        <p:spPr>
          <a:xfrm>
            <a:off x="1701114" y="5329882"/>
            <a:ext cx="8512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hlinkClick r:id="rId2"/>
              </a:rPr>
              <a:t>https://github.com/chucknorris/roundhouse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522123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github logo&quot;">
            <a:extLst>
              <a:ext uri="{FF2B5EF4-FFF2-40B4-BE49-F238E27FC236}">
                <a16:creationId xmlns:a16="http://schemas.microsoft.com/office/drawing/2014/main" id="{DA1C9966-5EF8-4A8E-BF3F-91A450ED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585" y="2672151"/>
            <a:ext cx="1655805" cy="165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A0AEA8-E69E-43A7-A6F9-6E7683642C88}"/>
              </a:ext>
            </a:extLst>
          </p:cNvPr>
          <p:cNvSpPr txBox="1"/>
          <p:nvPr/>
        </p:nvSpPr>
        <p:spPr>
          <a:xfrm>
            <a:off x="127688" y="2946057"/>
            <a:ext cx="15075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tx2"/>
                </a:solidFill>
              </a:rPr>
              <a:t>😎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31DA98E-8FD1-4D1E-BAD1-3CAD99268AEB}"/>
              </a:ext>
            </a:extLst>
          </p:cNvPr>
          <p:cNvCxnSpPr>
            <a:stCxn id="2" idx="3"/>
            <a:endCxn id="1026" idx="1"/>
          </p:cNvCxnSpPr>
          <p:nvPr/>
        </p:nvCxnSpPr>
        <p:spPr>
          <a:xfrm flipV="1">
            <a:off x="1635211" y="3500054"/>
            <a:ext cx="636374" cy="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Image result for azure pipeline logo&quot;">
            <a:extLst>
              <a:ext uri="{FF2B5EF4-FFF2-40B4-BE49-F238E27FC236}">
                <a16:creationId xmlns:a16="http://schemas.microsoft.com/office/drawing/2014/main" id="{51207F36-3425-4608-A252-B90B9D212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764" y="2732906"/>
            <a:ext cx="1534296" cy="153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170FAB-0242-4181-888C-1F1781FABFC5}"/>
              </a:ext>
            </a:extLst>
          </p:cNvPr>
          <p:cNvCxnSpPr>
            <a:cxnSpLocks/>
            <a:stCxn id="1026" idx="3"/>
            <a:endCxn id="1028" idx="1"/>
          </p:cNvCxnSpPr>
          <p:nvPr/>
        </p:nvCxnSpPr>
        <p:spPr>
          <a:xfrm>
            <a:off x="3927390" y="3500054"/>
            <a:ext cx="636374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FF645B-E2D6-4AD7-B852-152AA5B60A94}"/>
              </a:ext>
            </a:extLst>
          </p:cNvPr>
          <p:cNvCxnSpPr>
            <a:cxnSpLocks/>
            <a:stCxn id="1028" idx="3"/>
            <a:endCxn id="1030" idx="1"/>
          </p:cNvCxnSpPr>
          <p:nvPr/>
        </p:nvCxnSpPr>
        <p:spPr>
          <a:xfrm>
            <a:off x="6098060" y="3500054"/>
            <a:ext cx="636374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Image result for nuget logo&quot;">
            <a:extLst>
              <a:ext uri="{FF2B5EF4-FFF2-40B4-BE49-F238E27FC236}">
                <a16:creationId xmlns:a16="http://schemas.microsoft.com/office/drawing/2014/main" id="{BC02FDB8-8750-4D25-9CA7-0BA6755E8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434" y="2887363"/>
            <a:ext cx="1225381" cy="122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C858447-1F83-40BA-AD86-CF96010EA3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6859" y="2887363"/>
            <a:ext cx="1225380" cy="122538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A657C78-F539-4F34-A18A-1C3B400A4C49}"/>
              </a:ext>
            </a:extLst>
          </p:cNvPr>
          <p:cNvCxnSpPr>
            <a:cxnSpLocks/>
            <a:stCxn id="1030" idx="3"/>
            <a:endCxn id="26" idx="1"/>
          </p:cNvCxnSpPr>
          <p:nvPr/>
        </p:nvCxnSpPr>
        <p:spPr>
          <a:xfrm>
            <a:off x="7959815" y="3500054"/>
            <a:ext cx="636374" cy="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6" name="Picture 4" descr="Image result for azure pipeline logo&quot;">
            <a:extLst>
              <a:ext uri="{FF2B5EF4-FFF2-40B4-BE49-F238E27FC236}">
                <a16:creationId xmlns:a16="http://schemas.microsoft.com/office/drawing/2014/main" id="{1030942D-F521-43DB-A434-09895B8DE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189" y="2732907"/>
            <a:ext cx="1534296" cy="153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52BFF1C-9686-46E0-AD6C-B07B75E4FC69}"/>
              </a:ext>
            </a:extLst>
          </p:cNvPr>
          <p:cNvCxnSpPr>
            <a:cxnSpLocks/>
            <a:stCxn id="26" idx="3"/>
            <a:endCxn id="16" idx="1"/>
          </p:cNvCxnSpPr>
          <p:nvPr/>
        </p:nvCxnSpPr>
        <p:spPr>
          <a:xfrm flipV="1">
            <a:off x="10130485" y="3500053"/>
            <a:ext cx="636374" cy="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A3BA96F-8D46-4057-9CD6-96539D7D0AA0}"/>
              </a:ext>
            </a:extLst>
          </p:cNvPr>
          <p:cNvSpPr/>
          <p:nvPr/>
        </p:nvSpPr>
        <p:spPr>
          <a:xfrm>
            <a:off x="127688" y="2075935"/>
            <a:ext cx="2265406" cy="2829697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8592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0B01A-A735-4228-BDB8-6053DF73B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 environment with its own logical database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BD9A17-9BC6-4EA2-BF96-DAB036D955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193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github logo&quot;">
            <a:extLst>
              <a:ext uri="{FF2B5EF4-FFF2-40B4-BE49-F238E27FC236}">
                <a16:creationId xmlns:a16="http://schemas.microsoft.com/office/drawing/2014/main" id="{DA1C9966-5EF8-4A8E-BF3F-91A450ED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585" y="2672151"/>
            <a:ext cx="1655805" cy="165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A0AEA8-E69E-43A7-A6F9-6E7683642C88}"/>
              </a:ext>
            </a:extLst>
          </p:cNvPr>
          <p:cNvSpPr txBox="1"/>
          <p:nvPr/>
        </p:nvSpPr>
        <p:spPr>
          <a:xfrm>
            <a:off x="127688" y="2946057"/>
            <a:ext cx="15075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tx2"/>
                </a:solidFill>
              </a:rPr>
              <a:t>😎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31DA98E-8FD1-4D1E-BAD1-3CAD99268AEB}"/>
              </a:ext>
            </a:extLst>
          </p:cNvPr>
          <p:cNvCxnSpPr>
            <a:stCxn id="2" idx="3"/>
            <a:endCxn id="1026" idx="1"/>
          </p:cNvCxnSpPr>
          <p:nvPr/>
        </p:nvCxnSpPr>
        <p:spPr>
          <a:xfrm flipV="1">
            <a:off x="1635211" y="3500054"/>
            <a:ext cx="636374" cy="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Image result for azure pipeline logo&quot;">
            <a:extLst>
              <a:ext uri="{FF2B5EF4-FFF2-40B4-BE49-F238E27FC236}">
                <a16:creationId xmlns:a16="http://schemas.microsoft.com/office/drawing/2014/main" id="{51207F36-3425-4608-A252-B90B9D212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764" y="2732906"/>
            <a:ext cx="1534296" cy="153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170FAB-0242-4181-888C-1F1781FABFC5}"/>
              </a:ext>
            </a:extLst>
          </p:cNvPr>
          <p:cNvCxnSpPr>
            <a:cxnSpLocks/>
            <a:stCxn id="1026" idx="3"/>
            <a:endCxn id="1028" idx="1"/>
          </p:cNvCxnSpPr>
          <p:nvPr/>
        </p:nvCxnSpPr>
        <p:spPr>
          <a:xfrm>
            <a:off x="3927390" y="3500054"/>
            <a:ext cx="636374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FF645B-E2D6-4AD7-B852-152AA5B60A94}"/>
              </a:ext>
            </a:extLst>
          </p:cNvPr>
          <p:cNvCxnSpPr>
            <a:cxnSpLocks/>
            <a:stCxn id="1028" idx="3"/>
            <a:endCxn id="1030" idx="1"/>
          </p:cNvCxnSpPr>
          <p:nvPr/>
        </p:nvCxnSpPr>
        <p:spPr>
          <a:xfrm>
            <a:off x="6098060" y="3500054"/>
            <a:ext cx="636374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Image result for nuget logo&quot;">
            <a:extLst>
              <a:ext uri="{FF2B5EF4-FFF2-40B4-BE49-F238E27FC236}">
                <a16:creationId xmlns:a16="http://schemas.microsoft.com/office/drawing/2014/main" id="{BC02FDB8-8750-4D25-9CA7-0BA6755E8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434" y="2887363"/>
            <a:ext cx="1225381" cy="122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C858447-1F83-40BA-AD86-CF96010EA3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6859" y="2887363"/>
            <a:ext cx="1225380" cy="122538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A657C78-F539-4F34-A18A-1C3B400A4C49}"/>
              </a:ext>
            </a:extLst>
          </p:cNvPr>
          <p:cNvCxnSpPr>
            <a:cxnSpLocks/>
            <a:stCxn id="1030" idx="3"/>
            <a:endCxn id="26" idx="1"/>
          </p:cNvCxnSpPr>
          <p:nvPr/>
        </p:nvCxnSpPr>
        <p:spPr>
          <a:xfrm>
            <a:off x="7959815" y="3500054"/>
            <a:ext cx="636374" cy="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6" name="Picture 4" descr="Image result for azure pipeline logo&quot;">
            <a:extLst>
              <a:ext uri="{FF2B5EF4-FFF2-40B4-BE49-F238E27FC236}">
                <a16:creationId xmlns:a16="http://schemas.microsoft.com/office/drawing/2014/main" id="{1030942D-F521-43DB-A434-09895B8DE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189" y="2732907"/>
            <a:ext cx="1534296" cy="153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52BFF1C-9686-46E0-AD6C-B07B75E4FC69}"/>
              </a:ext>
            </a:extLst>
          </p:cNvPr>
          <p:cNvCxnSpPr>
            <a:cxnSpLocks/>
            <a:stCxn id="26" idx="3"/>
            <a:endCxn id="16" idx="1"/>
          </p:cNvCxnSpPr>
          <p:nvPr/>
        </p:nvCxnSpPr>
        <p:spPr>
          <a:xfrm flipV="1">
            <a:off x="10130485" y="3500053"/>
            <a:ext cx="636374" cy="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A3BA96F-8D46-4057-9CD6-96539D7D0AA0}"/>
              </a:ext>
            </a:extLst>
          </p:cNvPr>
          <p:cNvSpPr/>
          <p:nvPr/>
        </p:nvSpPr>
        <p:spPr>
          <a:xfrm>
            <a:off x="127688" y="2075935"/>
            <a:ext cx="2265406" cy="3933568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893FC7F-AF6A-4F29-9E0B-C33FC2D63481}"/>
              </a:ext>
            </a:extLst>
          </p:cNvPr>
          <p:cNvSpPr/>
          <p:nvPr/>
        </p:nvSpPr>
        <p:spPr>
          <a:xfrm>
            <a:off x="1396314" y="4370172"/>
            <a:ext cx="720810" cy="889679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FA7B8E12-5434-4AF6-8E01-08754C15E5C9}"/>
              </a:ext>
            </a:extLst>
          </p:cNvPr>
          <p:cNvSpPr/>
          <p:nvPr/>
        </p:nvSpPr>
        <p:spPr>
          <a:xfrm>
            <a:off x="444844" y="4370171"/>
            <a:ext cx="720810" cy="889679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</a:t>
            </a:r>
          </a:p>
        </p:txBody>
      </p:sp>
    </p:spTree>
    <p:extLst>
      <p:ext uri="{BB962C8B-B14F-4D97-AF65-F5344CB8AC3E}">
        <p14:creationId xmlns:p14="http://schemas.microsoft.com/office/powerpoint/2010/main" val="372679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022CD-C6FC-4315-88A3-FB019BE64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 (Easy Mode)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BDC22-6CCE-4C9C-81B4-E361BD0525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697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CEBE6-F874-4839-BDE6-1990B6380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A723B8-BFCB-4F1F-B32B-9F93368E59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32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github logo&quot;">
            <a:extLst>
              <a:ext uri="{FF2B5EF4-FFF2-40B4-BE49-F238E27FC236}">
                <a16:creationId xmlns:a16="http://schemas.microsoft.com/office/drawing/2014/main" id="{DA1C9966-5EF8-4A8E-BF3F-91A450ED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585" y="2672151"/>
            <a:ext cx="1655805" cy="165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A0AEA8-E69E-43A7-A6F9-6E7683642C88}"/>
              </a:ext>
            </a:extLst>
          </p:cNvPr>
          <p:cNvSpPr txBox="1"/>
          <p:nvPr/>
        </p:nvSpPr>
        <p:spPr>
          <a:xfrm>
            <a:off x="127688" y="2946057"/>
            <a:ext cx="15075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tx2"/>
                </a:solidFill>
              </a:rPr>
              <a:t>😎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31DA98E-8FD1-4D1E-BAD1-3CAD99268AEB}"/>
              </a:ext>
            </a:extLst>
          </p:cNvPr>
          <p:cNvCxnSpPr>
            <a:stCxn id="2" idx="3"/>
            <a:endCxn id="1026" idx="1"/>
          </p:cNvCxnSpPr>
          <p:nvPr/>
        </p:nvCxnSpPr>
        <p:spPr>
          <a:xfrm flipV="1">
            <a:off x="1635211" y="3500054"/>
            <a:ext cx="636374" cy="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Image result for azure pipeline logo&quot;">
            <a:extLst>
              <a:ext uri="{FF2B5EF4-FFF2-40B4-BE49-F238E27FC236}">
                <a16:creationId xmlns:a16="http://schemas.microsoft.com/office/drawing/2014/main" id="{51207F36-3425-4608-A252-B90B9D212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764" y="2732906"/>
            <a:ext cx="1534296" cy="153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170FAB-0242-4181-888C-1F1781FABFC5}"/>
              </a:ext>
            </a:extLst>
          </p:cNvPr>
          <p:cNvCxnSpPr>
            <a:cxnSpLocks/>
            <a:stCxn id="1026" idx="3"/>
            <a:endCxn id="1028" idx="1"/>
          </p:cNvCxnSpPr>
          <p:nvPr/>
        </p:nvCxnSpPr>
        <p:spPr>
          <a:xfrm>
            <a:off x="3927390" y="3500054"/>
            <a:ext cx="636374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FF645B-E2D6-4AD7-B852-152AA5B60A94}"/>
              </a:ext>
            </a:extLst>
          </p:cNvPr>
          <p:cNvCxnSpPr>
            <a:cxnSpLocks/>
            <a:stCxn id="1028" idx="3"/>
            <a:endCxn id="1030" idx="1"/>
          </p:cNvCxnSpPr>
          <p:nvPr/>
        </p:nvCxnSpPr>
        <p:spPr>
          <a:xfrm>
            <a:off x="6098060" y="3500054"/>
            <a:ext cx="636374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Image result for nuget logo&quot;">
            <a:extLst>
              <a:ext uri="{FF2B5EF4-FFF2-40B4-BE49-F238E27FC236}">
                <a16:creationId xmlns:a16="http://schemas.microsoft.com/office/drawing/2014/main" id="{BC02FDB8-8750-4D25-9CA7-0BA6755E8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434" y="2887363"/>
            <a:ext cx="1225381" cy="122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C858447-1F83-40BA-AD86-CF96010EA3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6859" y="2887363"/>
            <a:ext cx="1225380" cy="122538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A657C78-F539-4F34-A18A-1C3B400A4C49}"/>
              </a:ext>
            </a:extLst>
          </p:cNvPr>
          <p:cNvCxnSpPr>
            <a:cxnSpLocks/>
            <a:stCxn id="1030" idx="3"/>
            <a:endCxn id="26" idx="1"/>
          </p:cNvCxnSpPr>
          <p:nvPr/>
        </p:nvCxnSpPr>
        <p:spPr>
          <a:xfrm>
            <a:off x="7959815" y="3500054"/>
            <a:ext cx="636374" cy="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6" name="Picture 4" descr="Image result for azure pipeline logo&quot;">
            <a:extLst>
              <a:ext uri="{FF2B5EF4-FFF2-40B4-BE49-F238E27FC236}">
                <a16:creationId xmlns:a16="http://schemas.microsoft.com/office/drawing/2014/main" id="{1030942D-F521-43DB-A434-09895B8DE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189" y="2732907"/>
            <a:ext cx="1534296" cy="153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52BFF1C-9686-46E0-AD6C-B07B75E4FC69}"/>
              </a:ext>
            </a:extLst>
          </p:cNvPr>
          <p:cNvCxnSpPr>
            <a:cxnSpLocks/>
            <a:stCxn id="26" idx="3"/>
            <a:endCxn id="16" idx="1"/>
          </p:cNvCxnSpPr>
          <p:nvPr/>
        </p:nvCxnSpPr>
        <p:spPr>
          <a:xfrm flipV="1">
            <a:off x="10130485" y="3500053"/>
            <a:ext cx="636374" cy="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A3BA96F-8D46-4057-9CD6-96539D7D0AA0}"/>
              </a:ext>
            </a:extLst>
          </p:cNvPr>
          <p:cNvSpPr/>
          <p:nvPr/>
        </p:nvSpPr>
        <p:spPr>
          <a:xfrm>
            <a:off x="4103473" y="2005914"/>
            <a:ext cx="2265406" cy="3933568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893FC7F-AF6A-4F29-9E0B-C33FC2D63481}"/>
              </a:ext>
            </a:extLst>
          </p:cNvPr>
          <p:cNvSpPr/>
          <p:nvPr/>
        </p:nvSpPr>
        <p:spPr>
          <a:xfrm>
            <a:off x="4875771" y="4370172"/>
            <a:ext cx="720810" cy="889679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885821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CEBE6-F874-4839-BDE6-1990B6380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A723B8-BFCB-4F1F-B32B-9F93368E59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8913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github logo&quot;">
            <a:extLst>
              <a:ext uri="{FF2B5EF4-FFF2-40B4-BE49-F238E27FC236}">
                <a16:creationId xmlns:a16="http://schemas.microsoft.com/office/drawing/2014/main" id="{DA1C9966-5EF8-4A8E-BF3F-91A450ED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585" y="2672151"/>
            <a:ext cx="1655805" cy="165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A0AEA8-E69E-43A7-A6F9-6E7683642C88}"/>
              </a:ext>
            </a:extLst>
          </p:cNvPr>
          <p:cNvSpPr txBox="1"/>
          <p:nvPr/>
        </p:nvSpPr>
        <p:spPr>
          <a:xfrm>
            <a:off x="127688" y="2946057"/>
            <a:ext cx="15075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tx2"/>
                </a:solidFill>
              </a:rPr>
              <a:t>😎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31DA98E-8FD1-4D1E-BAD1-3CAD99268AEB}"/>
              </a:ext>
            </a:extLst>
          </p:cNvPr>
          <p:cNvCxnSpPr>
            <a:stCxn id="2" idx="3"/>
            <a:endCxn id="1026" idx="1"/>
          </p:cNvCxnSpPr>
          <p:nvPr/>
        </p:nvCxnSpPr>
        <p:spPr>
          <a:xfrm flipV="1">
            <a:off x="1635211" y="3500054"/>
            <a:ext cx="636374" cy="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Image result for azure pipeline logo&quot;">
            <a:extLst>
              <a:ext uri="{FF2B5EF4-FFF2-40B4-BE49-F238E27FC236}">
                <a16:creationId xmlns:a16="http://schemas.microsoft.com/office/drawing/2014/main" id="{51207F36-3425-4608-A252-B90B9D212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764" y="2732906"/>
            <a:ext cx="1534296" cy="153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170FAB-0242-4181-888C-1F1781FABFC5}"/>
              </a:ext>
            </a:extLst>
          </p:cNvPr>
          <p:cNvCxnSpPr>
            <a:cxnSpLocks/>
            <a:stCxn id="1026" idx="3"/>
            <a:endCxn id="1028" idx="1"/>
          </p:cNvCxnSpPr>
          <p:nvPr/>
        </p:nvCxnSpPr>
        <p:spPr>
          <a:xfrm>
            <a:off x="3927390" y="3500054"/>
            <a:ext cx="636374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FF645B-E2D6-4AD7-B852-152AA5B60A94}"/>
              </a:ext>
            </a:extLst>
          </p:cNvPr>
          <p:cNvCxnSpPr>
            <a:cxnSpLocks/>
            <a:stCxn id="1028" idx="3"/>
            <a:endCxn id="1030" idx="1"/>
          </p:cNvCxnSpPr>
          <p:nvPr/>
        </p:nvCxnSpPr>
        <p:spPr>
          <a:xfrm>
            <a:off x="6098060" y="3500054"/>
            <a:ext cx="636374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Image result for nuget logo&quot;">
            <a:extLst>
              <a:ext uri="{FF2B5EF4-FFF2-40B4-BE49-F238E27FC236}">
                <a16:creationId xmlns:a16="http://schemas.microsoft.com/office/drawing/2014/main" id="{BC02FDB8-8750-4D25-9CA7-0BA6755E8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434" y="2887363"/>
            <a:ext cx="1225381" cy="122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C858447-1F83-40BA-AD86-CF96010EA3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17432" y="996779"/>
            <a:ext cx="1225380" cy="122538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A657C78-F539-4F34-A18A-1C3B400A4C49}"/>
              </a:ext>
            </a:extLst>
          </p:cNvPr>
          <p:cNvCxnSpPr>
            <a:cxnSpLocks/>
            <a:stCxn id="1030" idx="3"/>
            <a:endCxn id="26" idx="1"/>
          </p:cNvCxnSpPr>
          <p:nvPr/>
        </p:nvCxnSpPr>
        <p:spPr>
          <a:xfrm>
            <a:off x="7959815" y="3500054"/>
            <a:ext cx="636374" cy="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6" name="Picture 4" descr="Image result for azure pipeline logo&quot;">
            <a:extLst>
              <a:ext uri="{FF2B5EF4-FFF2-40B4-BE49-F238E27FC236}">
                <a16:creationId xmlns:a16="http://schemas.microsoft.com/office/drawing/2014/main" id="{1030942D-F521-43DB-A434-09895B8DE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189" y="2732907"/>
            <a:ext cx="1534296" cy="153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52BFF1C-9686-46E0-AD6C-B07B75E4FC69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10130485" y="2092411"/>
            <a:ext cx="656964" cy="140764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A3BA96F-8D46-4057-9CD6-96539D7D0AA0}"/>
              </a:ext>
            </a:extLst>
          </p:cNvPr>
          <p:cNvSpPr/>
          <p:nvPr/>
        </p:nvSpPr>
        <p:spPr>
          <a:xfrm>
            <a:off x="9865841" y="172995"/>
            <a:ext cx="2265406" cy="6483178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893FC7F-AF6A-4F29-9E0B-C33FC2D63481}"/>
              </a:ext>
            </a:extLst>
          </p:cNvPr>
          <p:cNvSpPr/>
          <p:nvPr/>
        </p:nvSpPr>
        <p:spPr>
          <a:xfrm>
            <a:off x="10969717" y="2416267"/>
            <a:ext cx="720810" cy="889679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C408797-1247-40EB-8134-B67CB3F284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17432" y="3826476"/>
            <a:ext cx="1225380" cy="1225380"/>
          </a:xfrm>
          <a:prstGeom prst="rect">
            <a:avLst/>
          </a:prstGeom>
        </p:spPr>
      </p:pic>
      <p:sp>
        <p:nvSpPr>
          <p:cNvPr id="18" name="Cylinder 17">
            <a:extLst>
              <a:ext uri="{FF2B5EF4-FFF2-40B4-BE49-F238E27FC236}">
                <a16:creationId xmlns:a16="http://schemas.microsoft.com/office/drawing/2014/main" id="{DAD632DE-1345-46AD-A15C-769985422FBF}"/>
              </a:ext>
            </a:extLst>
          </p:cNvPr>
          <p:cNvSpPr/>
          <p:nvPr/>
        </p:nvSpPr>
        <p:spPr>
          <a:xfrm>
            <a:off x="10969717" y="5245964"/>
            <a:ext cx="720810" cy="889679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089A543-BC82-4EA8-BF9C-C4469BE0C44B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10130485" y="3500055"/>
            <a:ext cx="537515" cy="55399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6059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CEBE6-F874-4839-BDE6-1990B6380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A723B8-BFCB-4F1F-B32B-9F93368E59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020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CEBE6-F874-4839-BDE6-1990B6380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Migrations at scale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A723B8-BFCB-4F1F-B32B-9F93368E59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3834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4F624-C2E4-4EE9-94C5-E3CCCA31D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Idempotency?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CBB8ED-83B8-4317-A6EA-69F23B4C8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1270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F5D92-3C6F-4784-8242-C13A24DF7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DML!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B91F9-25AB-4631-99BB-1CE3E5F223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4467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8B261-C096-4415-84A2-6CB090731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if exists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F97C47-EF80-4DCB-BCC1-322608DB7C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565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733263-499E-48A4-BAFA-1163D3C0C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Table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2B6357-A040-45CB-9C03-5286983FF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1568"/>
            <a:ext cx="12192000" cy="441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007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github logo&quot;">
            <a:extLst>
              <a:ext uri="{FF2B5EF4-FFF2-40B4-BE49-F238E27FC236}">
                <a16:creationId xmlns:a16="http://schemas.microsoft.com/office/drawing/2014/main" id="{DA1C9966-5EF8-4A8E-BF3F-91A450ED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585" y="2672151"/>
            <a:ext cx="1655805" cy="165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A0AEA8-E69E-43A7-A6F9-6E7683642C88}"/>
              </a:ext>
            </a:extLst>
          </p:cNvPr>
          <p:cNvSpPr txBox="1"/>
          <p:nvPr/>
        </p:nvSpPr>
        <p:spPr>
          <a:xfrm>
            <a:off x="127688" y="2946057"/>
            <a:ext cx="15075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tx2"/>
                </a:solidFill>
              </a:rPr>
              <a:t>😎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31DA98E-8FD1-4D1E-BAD1-3CAD99268AEB}"/>
              </a:ext>
            </a:extLst>
          </p:cNvPr>
          <p:cNvCxnSpPr>
            <a:stCxn id="2" idx="3"/>
            <a:endCxn id="1026" idx="1"/>
          </p:cNvCxnSpPr>
          <p:nvPr/>
        </p:nvCxnSpPr>
        <p:spPr>
          <a:xfrm flipV="1">
            <a:off x="1635211" y="3500054"/>
            <a:ext cx="636374" cy="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Image result for azure pipeline logo&quot;">
            <a:extLst>
              <a:ext uri="{FF2B5EF4-FFF2-40B4-BE49-F238E27FC236}">
                <a16:creationId xmlns:a16="http://schemas.microsoft.com/office/drawing/2014/main" id="{51207F36-3425-4608-A252-B90B9D212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764" y="2732906"/>
            <a:ext cx="1534296" cy="153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170FAB-0242-4181-888C-1F1781FABFC5}"/>
              </a:ext>
            </a:extLst>
          </p:cNvPr>
          <p:cNvCxnSpPr>
            <a:cxnSpLocks/>
            <a:stCxn id="1026" idx="3"/>
            <a:endCxn id="1028" idx="1"/>
          </p:cNvCxnSpPr>
          <p:nvPr/>
        </p:nvCxnSpPr>
        <p:spPr>
          <a:xfrm>
            <a:off x="3927390" y="3500054"/>
            <a:ext cx="636374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FF645B-E2D6-4AD7-B852-152AA5B60A94}"/>
              </a:ext>
            </a:extLst>
          </p:cNvPr>
          <p:cNvCxnSpPr>
            <a:cxnSpLocks/>
            <a:stCxn id="1028" idx="3"/>
            <a:endCxn id="1030" idx="1"/>
          </p:cNvCxnSpPr>
          <p:nvPr/>
        </p:nvCxnSpPr>
        <p:spPr>
          <a:xfrm>
            <a:off x="6098060" y="3500054"/>
            <a:ext cx="636374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Image result for nuget logo&quot;">
            <a:extLst>
              <a:ext uri="{FF2B5EF4-FFF2-40B4-BE49-F238E27FC236}">
                <a16:creationId xmlns:a16="http://schemas.microsoft.com/office/drawing/2014/main" id="{BC02FDB8-8750-4D25-9CA7-0BA6755E8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434" y="2887363"/>
            <a:ext cx="1225381" cy="122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C858447-1F83-40BA-AD86-CF96010EA3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66859" y="2887363"/>
            <a:ext cx="1225380" cy="122538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A657C78-F539-4F34-A18A-1C3B400A4C49}"/>
              </a:ext>
            </a:extLst>
          </p:cNvPr>
          <p:cNvCxnSpPr>
            <a:cxnSpLocks/>
            <a:stCxn id="1030" idx="3"/>
            <a:endCxn id="26" idx="1"/>
          </p:cNvCxnSpPr>
          <p:nvPr/>
        </p:nvCxnSpPr>
        <p:spPr>
          <a:xfrm>
            <a:off x="7959815" y="3500054"/>
            <a:ext cx="636374" cy="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6" name="Picture 4" descr="Image result for azure pipeline logo&quot;">
            <a:extLst>
              <a:ext uri="{FF2B5EF4-FFF2-40B4-BE49-F238E27FC236}">
                <a16:creationId xmlns:a16="http://schemas.microsoft.com/office/drawing/2014/main" id="{1030942D-F521-43DB-A434-09895B8DE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189" y="2732907"/>
            <a:ext cx="1534296" cy="153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52BFF1C-9686-46E0-AD6C-B07B75E4FC69}"/>
              </a:ext>
            </a:extLst>
          </p:cNvPr>
          <p:cNvCxnSpPr>
            <a:cxnSpLocks/>
            <a:stCxn id="26" idx="3"/>
            <a:endCxn id="16" idx="1"/>
          </p:cNvCxnSpPr>
          <p:nvPr/>
        </p:nvCxnSpPr>
        <p:spPr>
          <a:xfrm flipV="1">
            <a:off x="10130485" y="3500053"/>
            <a:ext cx="636374" cy="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92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733263-499E-48A4-BAFA-1163D3C0C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Column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DEBC81-140F-48C7-8F0E-B4071B66F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8398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052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733263-499E-48A4-BAFA-1163D3C0C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Stored Procedure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590911-2F6C-4719-977B-01805F15F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437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4353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23C00-7083-45FA-A136-7DD06E0E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 categories of changes:</a:t>
            </a:r>
            <a:br>
              <a:rPr lang="en-US" dirty="0"/>
            </a:br>
            <a:r>
              <a:rPr lang="en-US" dirty="0"/>
              <a:t>1) Stateful</a:t>
            </a:r>
            <a:br>
              <a:rPr lang="en-US" dirty="0"/>
            </a:br>
            <a:r>
              <a:rPr lang="en-US" dirty="0"/>
              <a:t>2) Stateless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CECFE-5277-4C30-BE6C-83829382E7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8644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B57F7-19E5-47BC-AB0E-7879A6A63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Stateful changes include schema AND</a:t>
            </a:r>
            <a:br>
              <a:rPr lang="en-US" dirty="0"/>
            </a:br>
            <a:r>
              <a:rPr lang="en-US" dirty="0"/>
              <a:t>data migrations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A698B8-7B5A-4A28-ABFB-A4483DB649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3077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4842B-99D6-4581-A24A-C659E4553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Changes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69855-AB9D-451C-ACC9-D03DA107B8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19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4DA4C2-9D23-491E-AF57-795B2DFD7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Drop/Create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6A4AB2-52D3-4B6C-A13E-624C68ED2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519" y="1612003"/>
            <a:ext cx="8830962" cy="428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8015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626B0-0B53-47CE-B92E-99EC71B31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OR ALTER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A5AA8B-3528-4F2B-8BA9-C02F3E4FD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1531"/>
            <a:ext cx="12192000" cy="125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394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6AE4-9D1C-41D1-AEA0-79F1AC93A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Renaming a table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E073B2-4E7A-49C9-BEBE-FDB3FC93A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2124"/>
            <a:ext cx="12192000" cy="375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903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4842B-99D6-4581-A24A-C659E4553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Multi-stage migrations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69855-AB9D-451C-ACC9-D03DA107B8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8631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E1268-6B36-48D0-B272-10724AF41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a column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E28E2-5B7C-4C99-9109-A9E77BF3B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64892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new columns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Migrate data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Rename if necessary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Delete if necessary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481520-F0D8-45AC-B57B-E2FD65E27986}"/>
              </a:ext>
            </a:extLst>
          </p:cNvPr>
          <p:cNvSpPr/>
          <p:nvPr/>
        </p:nvSpPr>
        <p:spPr>
          <a:xfrm>
            <a:off x="7933038" y="1825625"/>
            <a:ext cx="3031524" cy="3285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Bogard, Jimmy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4314B9-1A70-4E5E-A691-B31B3E835CC0}"/>
              </a:ext>
            </a:extLst>
          </p:cNvPr>
          <p:cNvSpPr/>
          <p:nvPr/>
        </p:nvSpPr>
        <p:spPr>
          <a:xfrm>
            <a:off x="7933038" y="2892425"/>
            <a:ext cx="1540476" cy="3285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Bogard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9EDA62-C48F-4740-A794-2310A980A032}"/>
              </a:ext>
            </a:extLst>
          </p:cNvPr>
          <p:cNvSpPr/>
          <p:nvPr/>
        </p:nvSpPr>
        <p:spPr>
          <a:xfrm>
            <a:off x="9473514" y="2892425"/>
            <a:ext cx="1491048" cy="3285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Jimmy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455C13-0762-4D7F-B9D1-5CB1E774FE06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8703276" y="2154195"/>
            <a:ext cx="745524" cy="738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E262AF-4CB3-4C81-9097-FAA7717DFD24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9448800" y="2154195"/>
            <a:ext cx="770238" cy="738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35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2ABD6-E630-40FF-9D0E-E68665D7A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are (ideally) stateless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6A4527-EDC3-47B4-B576-0013E2133C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004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4FA14-87CE-4207-857B-B8724D6F1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a table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F91CCCDD-2374-4954-AC0A-462567D3E1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6456616"/>
              </p:ext>
            </p:extLst>
          </p:nvPr>
        </p:nvGraphicFramePr>
        <p:xfrm>
          <a:off x="6219568" y="1825625"/>
          <a:ext cx="5675869" cy="7416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41861">
                  <a:extLst>
                    <a:ext uri="{9D8B030D-6E8A-4147-A177-3AD203B41FA5}">
                      <a16:colId xmlns:a16="http://schemas.microsoft.com/office/drawing/2014/main" val="3751334049"/>
                    </a:ext>
                  </a:extLst>
                </a:gridCol>
                <a:gridCol w="851430">
                  <a:extLst>
                    <a:ext uri="{9D8B030D-6E8A-4147-A177-3AD203B41FA5}">
                      <a16:colId xmlns:a16="http://schemas.microsoft.com/office/drawing/2014/main" val="1791502993"/>
                    </a:ext>
                  </a:extLst>
                </a:gridCol>
                <a:gridCol w="1427526">
                  <a:extLst>
                    <a:ext uri="{9D8B030D-6E8A-4147-A177-3AD203B41FA5}">
                      <a16:colId xmlns:a16="http://schemas.microsoft.com/office/drawing/2014/main" val="162088116"/>
                    </a:ext>
                  </a:extLst>
                </a:gridCol>
                <a:gridCol w="1427526">
                  <a:extLst>
                    <a:ext uri="{9D8B030D-6E8A-4147-A177-3AD203B41FA5}">
                      <a16:colId xmlns:a16="http://schemas.microsoft.com/office/drawing/2014/main" val="2183784165"/>
                    </a:ext>
                  </a:extLst>
                </a:gridCol>
                <a:gridCol w="1427526">
                  <a:extLst>
                    <a:ext uri="{9D8B030D-6E8A-4147-A177-3AD203B41FA5}">
                      <a16:colId xmlns:a16="http://schemas.microsoft.com/office/drawing/2014/main" val="33560656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Alias1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Alias2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Alias3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918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Jimmy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Jimbo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Jimster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50363"/>
                  </a:ext>
                </a:extLst>
              </a:tr>
            </a:tbl>
          </a:graphicData>
        </a:graphic>
      </p:graphicFrame>
      <p:graphicFrame>
        <p:nvGraphicFramePr>
          <p:cNvPr id="12" name="Table 10">
            <a:extLst>
              <a:ext uri="{FF2B5EF4-FFF2-40B4-BE49-F238E27FC236}">
                <a16:creationId xmlns:a16="http://schemas.microsoft.com/office/drawing/2014/main" id="{C0E7A759-2B94-482A-AD59-BC540A4233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8147228"/>
              </p:ext>
            </p:extLst>
          </p:nvPr>
        </p:nvGraphicFramePr>
        <p:xfrm>
          <a:off x="6219567" y="3674745"/>
          <a:ext cx="1393291" cy="7416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41861">
                  <a:extLst>
                    <a:ext uri="{9D8B030D-6E8A-4147-A177-3AD203B41FA5}">
                      <a16:colId xmlns:a16="http://schemas.microsoft.com/office/drawing/2014/main" val="3751334049"/>
                    </a:ext>
                  </a:extLst>
                </a:gridCol>
                <a:gridCol w="851430">
                  <a:extLst>
                    <a:ext uri="{9D8B030D-6E8A-4147-A177-3AD203B41FA5}">
                      <a16:colId xmlns:a16="http://schemas.microsoft.com/office/drawing/2014/main" val="1791502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918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Jimmy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50363"/>
                  </a:ext>
                </a:extLst>
              </a:tr>
            </a:tbl>
          </a:graphicData>
        </a:graphic>
      </p:graphicFrame>
      <p:graphicFrame>
        <p:nvGraphicFramePr>
          <p:cNvPr id="13" name="Table 10">
            <a:extLst>
              <a:ext uri="{FF2B5EF4-FFF2-40B4-BE49-F238E27FC236}">
                <a16:creationId xmlns:a16="http://schemas.microsoft.com/office/drawing/2014/main" id="{5C0F8E7F-0C4D-4B4B-9A57-B4155346D6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308371"/>
              </p:ext>
            </p:extLst>
          </p:nvPr>
        </p:nvGraphicFramePr>
        <p:xfrm>
          <a:off x="9065740" y="3674745"/>
          <a:ext cx="2829697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79835">
                  <a:extLst>
                    <a:ext uri="{9D8B030D-6E8A-4147-A177-3AD203B41FA5}">
                      <a16:colId xmlns:a16="http://schemas.microsoft.com/office/drawing/2014/main" val="3751334049"/>
                    </a:ext>
                  </a:extLst>
                </a:gridCol>
                <a:gridCol w="1449862">
                  <a:extLst>
                    <a:ext uri="{9D8B030D-6E8A-4147-A177-3AD203B41FA5}">
                      <a16:colId xmlns:a16="http://schemas.microsoft.com/office/drawing/2014/main" val="1791502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PersonId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918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50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Jimbo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419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Jimster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930985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7BD03EF-4C62-4E1D-BA97-BD0F389B9D99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flipH="1">
            <a:off x="6916212" y="2567305"/>
            <a:ext cx="2141290" cy="11074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C594500-50F8-4DE1-AA59-00C033AE8DB1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>
            <a:off x="9057502" y="2567305"/>
            <a:ext cx="1423086" cy="11074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0F1873A-47AE-4A48-8B9E-5DFD8E5108F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36489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Create new schema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Migrate data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Remove old columns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06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A1720-2E2D-4D49-8DC1-877FABB8B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Migrations at scale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5B44B-2A80-478C-8AE0-3B7C0F0BB2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6129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968EB-FFFA-4303-8F70-16F5A62EB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Zero-downtime changes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61A162-57EA-4FEA-A1BE-064414D6A3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5748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EA54F-D456-4B31-A826-4A7C77314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deliberate, incremental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697F5-FE40-42BC-A426-E96D144F68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https://stripe.com/blog/online-migrations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4677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1F5909-EC8B-4ED4-B3EA-F06F1AB39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Writing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86EB15-1729-4DA2-B779-4E3A29207E7D}"/>
              </a:ext>
            </a:extLst>
          </p:cNvPr>
          <p:cNvSpPr/>
          <p:nvPr/>
        </p:nvSpPr>
        <p:spPr>
          <a:xfrm>
            <a:off x="5012724" y="2108886"/>
            <a:ext cx="1655806" cy="1173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graphicFrame>
        <p:nvGraphicFramePr>
          <p:cNvPr id="7" name="Table 10">
            <a:extLst>
              <a:ext uri="{FF2B5EF4-FFF2-40B4-BE49-F238E27FC236}">
                <a16:creationId xmlns:a16="http://schemas.microsoft.com/office/drawing/2014/main" id="{A740BF30-2DF9-44E7-944E-41C6DBC447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3352101"/>
              </p:ext>
            </p:extLst>
          </p:nvPr>
        </p:nvGraphicFramePr>
        <p:xfrm>
          <a:off x="663146" y="4403800"/>
          <a:ext cx="5675869" cy="736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41861">
                  <a:extLst>
                    <a:ext uri="{9D8B030D-6E8A-4147-A177-3AD203B41FA5}">
                      <a16:colId xmlns:a16="http://schemas.microsoft.com/office/drawing/2014/main" val="3751334049"/>
                    </a:ext>
                  </a:extLst>
                </a:gridCol>
                <a:gridCol w="851430">
                  <a:extLst>
                    <a:ext uri="{9D8B030D-6E8A-4147-A177-3AD203B41FA5}">
                      <a16:colId xmlns:a16="http://schemas.microsoft.com/office/drawing/2014/main" val="1791502993"/>
                    </a:ext>
                  </a:extLst>
                </a:gridCol>
                <a:gridCol w="1427526">
                  <a:extLst>
                    <a:ext uri="{9D8B030D-6E8A-4147-A177-3AD203B41FA5}">
                      <a16:colId xmlns:a16="http://schemas.microsoft.com/office/drawing/2014/main" val="162088116"/>
                    </a:ext>
                  </a:extLst>
                </a:gridCol>
                <a:gridCol w="1427526">
                  <a:extLst>
                    <a:ext uri="{9D8B030D-6E8A-4147-A177-3AD203B41FA5}">
                      <a16:colId xmlns:a16="http://schemas.microsoft.com/office/drawing/2014/main" val="2183784165"/>
                    </a:ext>
                  </a:extLst>
                </a:gridCol>
                <a:gridCol w="1427526">
                  <a:extLst>
                    <a:ext uri="{9D8B030D-6E8A-4147-A177-3AD203B41FA5}">
                      <a16:colId xmlns:a16="http://schemas.microsoft.com/office/drawing/2014/main" val="33560656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Alias1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Alias2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Alias3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918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Jimmy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Jimbo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Jimster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50363"/>
                  </a:ext>
                </a:extLst>
              </a:tr>
            </a:tbl>
          </a:graphicData>
        </a:graphic>
      </p:graphicFrame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9C6518E2-F7BE-4F78-84ED-99F62C2A9A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8004132"/>
              </p:ext>
            </p:extLst>
          </p:nvPr>
        </p:nvGraphicFramePr>
        <p:xfrm>
          <a:off x="8155458" y="4403801"/>
          <a:ext cx="2829697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79835">
                  <a:extLst>
                    <a:ext uri="{9D8B030D-6E8A-4147-A177-3AD203B41FA5}">
                      <a16:colId xmlns:a16="http://schemas.microsoft.com/office/drawing/2014/main" val="3751334049"/>
                    </a:ext>
                  </a:extLst>
                </a:gridCol>
                <a:gridCol w="1449862">
                  <a:extLst>
                    <a:ext uri="{9D8B030D-6E8A-4147-A177-3AD203B41FA5}">
                      <a16:colId xmlns:a16="http://schemas.microsoft.com/office/drawing/2014/main" val="1791502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PersonId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918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50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Jimbo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419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Jimster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930985"/>
                  </a:ext>
                </a:extLst>
              </a:tr>
            </a:tbl>
          </a:graphicData>
        </a:graphic>
      </p:graphicFrame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58752D4-19FC-4E6E-A2EB-60577076F452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5400000">
            <a:off x="4110343" y="2673516"/>
            <a:ext cx="1121022" cy="2339547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351D9A74-648E-44F1-B3D5-6EFCE3871BFF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rot="16200000" flipH="1">
            <a:off x="7144955" y="1978449"/>
            <a:ext cx="1121023" cy="372967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2130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1F5909-EC8B-4ED4-B3EA-F06F1AB39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Writing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86EB15-1729-4DA2-B779-4E3A29207E7D}"/>
              </a:ext>
            </a:extLst>
          </p:cNvPr>
          <p:cNvSpPr/>
          <p:nvPr/>
        </p:nvSpPr>
        <p:spPr>
          <a:xfrm>
            <a:off x="5012724" y="2108886"/>
            <a:ext cx="1655806" cy="1173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graphicFrame>
        <p:nvGraphicFramePr>
          <p:cNvPr id="7" name="Table 10">
            <a:extLst>
              <a:ext uri="{FF2B5EF4-FFF2-40B4-BE49-F238E27FC236}">
                <a16:creationId xmlns:a16="http://schemas.microsoft.com/office/drawing/2014/main" id="{A740BF30-2DF9-44E7-944E-41C6DBC4474D}"/>
              </a:ext>
            </a:extLst>
          </p:cNvPr>
          <p:cNvGraphicFramePr>
            <a:graphicFrameLocks/>
          </p:cNvGraphicFramePr>
          <p:nvPr/>
        </p:nvGraphicFramePr>
        <p:xfrm>
          <a:off x="663146" y="4403800"/>
          <a:ext cx="5675869" cy="736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41861">
                  <a:extLst>
                    <a:ext uri="{9D8B030D-6E8A-4147-A177-3AD203B41FA5}">
                      <a16:colId xmlns:a16="http://schemas.microsoft.com/office/drawing/2014/main" val="3751334049"/>
                    </a:ext>
                  </a:extLst>
                </a:gridCol>
                <a:gridCol w="851430">
                  <a:extLst>
                    <a:ext uri="{9D8B030D-6E8A-4147-A177-3AD203B41FA5}">
                      <a16:colId xmlns:a16="http://schemas.microsoft.com/office/drawing/2014/main" val="1791502993"/>
                    </a:ext>
                  </a:extLst>
                </a:gridCol>
                <a:gridCol w="1427526">
                  <a:extLst>
                    <a:ext uri="{9D8B030D-6E8A-4147-A177-3AD203B41FA5}">
                      <a16:colId xmlns:a16="http://schemas.microsoft.com/office/drawing/2014/main" val="162088116"/>
                    </a:ext>
                  </a:extLst>
                </a:gridCol>
                <a:gridCol w="1427526">
                  <a:extLst>
                    <a:ext uri="{9D8B030D-6E8A-4147-A177-3AD203B41FA5}">
                      <a16:colId xmlns:a16="http://schemas.microsoft.com/office/drawing/2014/main" val="2183784165"/>
                    </a:ext>
                  </a:extLst>
                </a:gridCol>
                <a:gridCol w="1427526">
                  <a:extLst>
                    <a:ext uri="{9D8B030D-6E8A-4147-A177-3AD203B41FA5}">
                      <a16:colId xmlns:a16="http://schemas.microsoft.com/office/drawing/2014/main" val="33560656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Alias1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Alias2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Alias3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918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Jimmy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Jimbo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Jimster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50363"/>
                  </a:ext>
                </a:extLst>
              </a:tr>
            </a:tbl>
          </a:graphicData>
        </a:graphic>
      </p:graphicFrame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9C6518E2-F7BE-4F78-84ED-99F62C2A9A89}"/>
              </a:ext>
            </a:extLst>
          </p:cNvPr>
          <p:cNvGraphicFramePr>
            <a:graphicFrameLocks/>
          </p:cNvGraphicFramePr>
          <p:nvPr/>
        </p:nvGraphicFramePr>
        <p:xfrm>
          <a:off x="8155458" y="4403801"/>
          <a:ext cx="2829697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79835">
                  <a:extLst>
                    <a:ext uri="{9D8B030D-6E8A-4147-A177-3AD203B41FA5}">
                      <a16:colId xmlns:a16="http://schemas.microsoft.com/office/drawing/2014/main" val="3751334049"/>
                    </a:ext>
                  </a:extLst>
                </a:gridCol>
                <a:gridCol w="1449862">
                  <a:extLst>
                    <a:ext uri="{9D8B030D-6E8A-4147-A177-3AD203B41FA5}">
                      <a16:colId xmlns:a16="http://schemas.microsoft.com/office/drawing/2014/main" val="1791502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PersonId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918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50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Jimbo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419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Jimster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930985"/>
                  </a:ext>
                </a:extLst>
              </a:tr>
            </a:tbl>
          </a:graphicData>
        </a:graphic>
      </p:graphicFrame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58752D4-19FC-4E6E-A2EB-60577076F452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5400000">
            <a:off x="4110343" y="2673516"/>
            <a:ext cx="1121022" cy="2339547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351D9A74-648E-44F1-B3D5-6EFCE3871BFF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6339015" y="4772100"/>
            <a:ext cx="1816443" cy="37338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7761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9550-B0F9-44E8-B11C-65BE82045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existing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88BB4-0A64-42D4-B2E6-802372310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paths only take care of new data</a:t>
            </a:r>
          </a:p>
          <a:p>
            <a:endParaRPr lang="en-US" dirty="0"/>
          </a:p>
          <a:p>
            <a:r>
              <a:rPr lang="en-US" dirty="0"/>
              <a:t>Need to migrate existing data</a:t>
            </a:r>
          </a:p>
          <a:p>
            <a:endParaRPr lang="en-US" dirty="0"/>
          </a:p>
          <a:p>
            <a:r>
              <a:rPr lang="en-US" dirty="0"/>
              <a:t>Either all at once, or split into batches</a:t>
            </a:r>
          </a:p>
          <a:p>
            <a:endParaRPr lang="en-US" dirty="0"/>
          </a:p>
          <a:p>
            <a:r>
              <a:rPr lang="en-US" dirty="0"/>
              <a:t>Ensure you don’t overwrite data</a:t>
            </a:r>
          </a:p>
        </p:txBody>
      </p:sp>
    </p:spTree>
    <p:extLst>
      <p:ext uri="{BB962C8B-B14F-4D97-AF65-F5344CB8AC3E}">
        <p14:creationId xmlns:p14="http://schemas.microsoft.com/office/powerpoint/2010/main" val="400739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1F5909-EC8B-4ED4-B3EA-F06F1AB39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Read Paths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86EB15-1729-4DA2-B779-4E3A29207E7D}"/>
              </a:ext>
            </a:extLst>
          </p:cNvPr>
          <p:cNvSpPr/>
          <p:nvPr/>
        </p:nvSpPr>
        <p:spPr>
          <a:xfrm>
            <a:off x="5012724" y="2108886"/>
            <a:ext cx="1655806" cy="1173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graphicFrame>
        <p:nvGraphicFramePr>
          <p:cNvPr id="7" name="Table 10">
            <a:extLst>
              <a:ext uri="{FF2B5EF4-FFF2-40B4-BE49-F238E27FC236}">
                <a16:creationId xmlns:a16="http://schemas.microsoft.com/office/drawing/2014/main" id="{A740BF30-2DF9-44E7-944E-41C6DBC4474D}"/>
              </a:ext>
            </a:extLst>
          </p:cNvPr>
          <p:cNvGraphicFramePr>
            <a:graphicFrameLocks/>
          </p:cNvGraphicFramePr>
          <p:nvPr/>
        </p:nvGraphicFramePr>
        <p:xfrm>
          <a:off x="663146" y="4403800"/>
          <a:ext cx="5675869" cy="736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41861">
                  <a:extLst>
                    <a:ext uri="{9D8B030D-6E8A-4147-A177-3AD203B41FA5}">
                      <a16:colId xmlns:a16="http://schemas.microsoft.com/office/drawing/2014/main" val="3751334049"/>
                    </a:ext>
                  </a:extLst>
                </a:gridCol>
                <a:gridCol w="851430">
                  <a:extLst>
                    <a:ext uri="{9D8B030D-6E8A-4147-A177-3AD203B41FA5}">
                      <a16:colId xmlns:a16="http://schemas.microsoft.com/office/drawing/2014/main" val="1791502993"/>
                    </a:ext>
                  </a:extLst>
                </a:gridCol>
                <a:gridCol w="1427526">
                  <a:extLst>
                    <a:ext uri="{9D8B030D-6E8A-4147-A177-3AD203B41FA5}">
                      <a16:colId xmlns:a16="http://schemas.microsoft.com/office/drawing/2014/main" val="162088116"/>
                    </a:ext>
                  </a:extLst>
                </a:gridCol>
                <a:gridCol w="1427526">
                  <a:extLst>
                    <a:ext uri="{9D8B030D-6E8A-4147-A177-3AD203B41FA5}">
                      <a16:colId xmlns:a16="http://schemas.microsoft.com/office/drawing/2014/main" val="2183784165"/>
                    </a:ext>
                  </a:extLst>
                </a:gridCol>
                <a:gridCol w="1427526">
                  <a:extLst>
                    <a:ext uri="{9D8B030D-6E8A-4147-A177-3AD203B41FA5}">
                      <a16:colId xmlns:a16="http://schemas.microsoft.com/office/drawing/2014/main" val="33560656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Alias1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Alias2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Alias3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918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Jimmy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Jimbo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Jimster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50363"/>
                  </a:ext>
                </a:extLst>
              </a:tr>
            </a:tbl>
          </a:graphicData>
        </a:graphic>
      </p:graphicFrame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9C6518E2-F7BE-4F78-84ED-99F62C2A9A89}"/>
              </a:ext>
            </a:extLst>
          </p:cNvPr>
          <p:cNvGraphicFramePr>
            <a:graphicFrameLocks/>
          </p:cNvGraphicFramePr>
          <p:nvPr/>
        </p:nvGraphicFramePr>
        <p:xfrm>
          <a:off x="8155458" y="4403801"/>
          <a:ext cx="2829697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79835">
                  <a:extLst>
                    <a:ext uri="{9D8B030D-6E8A-4147-A177-3AD203B41FA5}">
                      <a16:colId xmlns:a16="http://schemas.microsoft.com/office/drawing/2014/main" val="3751334049"/>
                    </a:ext>
                  </a:extLst>
                </a:gridCol>
                <a:gridCol w="1449862">
                  <a:extLst>
                    <a:ext uri="{9D8B030D-6E8A-4147-A177-3AD203B41FA5}">
                      <a16:colId xmlns:a16="http://schemas.microsoft.com/office/drawing/2014/main" val="1791502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PersonId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918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50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Jimbo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419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Jimster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930985"/>
                  </a:ext>
                </a:extLst>
              </a:tr>
            </a:tbl>
          </a:graphicData>
        </a:graphic>
      </p:graphicFrame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58752D4-19FC-4E6E-A2EB-60577076F452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4110343" y="2673516"/>
            <a:ext cx="1121022" cy="2339547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351D9A74-648E-44F1-B3D5-6EFCE3871BFF}"/>
              </a:ext>
            </a:extLst>
          </p:cNvPr>
          <p:cNvCxnSpPr>
            <a:cxnSpLocks/>
            <a:stCxn id="9" idx="3"/>
            <a:endCxn id="5" idx="3"/>
          </p:cNvCxnSpPr>
          <p:nvPr/>
        </p:nvCxnSpPr>
        <p:spPr>
          <a:xfrm flipH="1" flipV="1">
            <a:off x="6668530" y="2695832"/>
            <a:ext cx="4316625" cy="2449649"/>
          </a:xfrm>
          <a:prstGeom prst="bentConnector3">
            <a:avLst>
              <a:gd name="adj1" fmla="val -5296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3DA3808-14EA-4E0D-8B6E-D5AF67C02963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6339015" y="4772100"/>
            <a:ext cx="1816443" cy="37338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9089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1F5909-EC8B-4ED4-B3EA-F06F1AB39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Write Paths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86EB15-1729-4DA2-B779-4E3A29207E7D}"/>
              </a:ext>
            </a:extLst>
          </p:cNvPr>
          <p:cNvSpPr/>
          <p:nvPr/>
        </p:nvSpPr>
        <p:spPr>
          <a:xfrm>
            <a:off x="5012724" y="2108886"/>
            <a:ext cx="1655806" cy="1173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graphicFrame>
        <p:nvGraphicFramePr>
          <p:cNvPr id="7" name="Table 10">
            <a:extLst>
              <a:ext uri="{FF2B5EF4-FFF2-40B4-BE49-F238E27FC236}">
                <a16:creationId xmlns:a16="http://schemas.microsoft.com/office/drawing/2014/main" id="{A740BF30-2DF9-44E7-944E-41C6DBC4474D}"/>
              </a:ext>
            </a:extLst>
          </p:cNvPr>
          <p:cNvGraphicFramePr>
            <a:graphicFrameLocks/>
          </p:cNvGraphicFramePr>
          <p:nvPr/>
        </p:nvGraphicFramePr>
        <p:xfrm>
          <a:off x="663146" y="4403800"/>
          <a:ext cx="5675869" cy="736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41861">
                  <a:extLst>
                    <a:ext uri="{9D8B030D-6E8A-4147-A177-3AD203B41FA5}">
                      <a16:colId xmlns:a16="http://schemas.microsoft.com/office/drawing/2014/main" val="3751334049"/>
                    </a:ext>
                  </a:extLst>
                </a:gridCol>
                <a:gridCol w="851430">
                  <a:extLst>
                    <a:ext uri="{9D8B030D-6E8A-4147-A177-3AD203B41FA5}">
                      <a16:colId xmlns:a16="http://schemas.microsoft.com/office/drawing/2014/main" val="1791502993"/>
                    </a:ext>
                  </a:extLst>
                </a:gridCol>
                <a:gridCol w="1427526">
                  <a:extLst>
                    <a:ext uri="{9D8B030D-6E8A-4147-A177-3AD203B41FA5}">
                      <a16:colId xmlns:a16="http://schemas.microsoft.com/office/drawing/2014/main" val="162088116"/>
                    </a:ext>
                  </a:extLst>
                </a:gridCol>
                <a:gridCol w="1427526">
                  <a:extLst>
                    <a:ext uri="{9D8B030D-6E8A-4147-A177-3AD203B41FA5}">
                      <a16:colId xmlns:a16="http://schemas.microsoft.com/office/drawing/2014/main" val="2183784165"/>
                    </a:ext>
                  </a:extLst>
                </a:gridCol>
                <a:gridCol w="1427526">
                  <a:extLst>
                    <a:ext uri="{9D8B030D-6E8A-4147-A177-3AD203B41FA5}">
                      <a16:colId xmlns:a16="http://schemas.microsoft.com/office/drawing/2014/main" val="33560656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Alias1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Alias2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Alias3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918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Jimmy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Jimbo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Jimster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50363"/>
                  </a:ext>
                </a:extLst>
              </a:tr>
            </a:tbl>
          </a:graphicData>
        </a:graphic>
      </p:graphicFrame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9C6518E2-F7BE-4F78-84ED-99F62C2A9A89}"/>
              </a:ext>
            </a:extLst>
          </p:cNvPr>
          <p:cNvGraphicFramePr>
            <a:graphicFrameLocks/>
          </p:cNvGraphicFramePr>
          <p:nvPr/>
        </p:nvGraphicFramePr>
        <p:xfrm>
          <a:off x="8155458" y="4403801"/>
          <a:ext cx="2829697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79835">
                  <a:extLst>
                    <a:ext uri="{9D8B030D-6E8A-4147-A177-3AD203B41FA5}">
                      <a16:colId xmlns:a16="http://schemas.microsoft.com/office/drawing/2014/main" val="3751334049"/>
                    </a:ext>
                  </a:extLst>
                </a:gridCol>
                <a:gridCol w="1449862">
                  <a:extLst>
                    <a:ext uri="{9D8B030D-6E8A-4147-A177-3AD203B41FA5}">
                      <a16:colId xmlns:a16="http://schemas.microsoft.com/office/drawing/2014/main" val="1791502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PersonId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918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50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Jimbo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419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Jimster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930985"/>
                  </a:ext>
                </a:extLst>
              </a:tr>
            </a:tbl>
          </a:graphicData>
        </a:graphic>
      </p:graphicFrame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58752D4-19FC-4E6E-A2EB-60577076F452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rot="16200000" flipH="1">
            <a:off x="7144955" y="1978449"/>
            <a:ext cx="1121023" cy="372967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351D9A74-648E-44F1-B3D5-6EFCE3871BFF}"/>
              </a:ext>
            </a:extLst>
          </p:cNvPr>
          <p:cNvCxnSpPr>
            <a:cxnSpLocks/>
            <a:stCxn id="9" idx="3"/>
            <a:endCxn id="5" idx="3"/>
          </p:cNvCxnSpPr>
          <p:nvPr/>
        </p:nvCxnSpPr>
        <p:spPr>
          <a:xfrm flipH="1" flipV="1">
            <a:off x="6668530" y="2695832"/>
            <a:ext cx="4316625" cy="2449649"/>
          </a:xfrm>
          <a:prstGeom prst="bentConnector3">
            <a:avLst>
              <a:gd name="adj1" fmla="val -5296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2953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1F5909-EC8B-4ED4-B3EA-F06F1AB39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Old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86EB15-1729-4DA2-B779-4E3A29207E7D}"/>
              </a:ext>
            </a:extLst>
          </p:cNvPr>
          <p:cNvSpPr/>
          <p:nvPr/>
        </p:nvSpPr>
        <p:spPr>
          <a:xfrm>
            <a:off x="5012724" y="2108886"/>
            <a:ext cx="1655806" cy="1173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graphicFrame>
        <p:nvGraphicFramePr>
          <p:cNvPr id="7" name="Table 10">
            <a:extLst>
              <a:ext uri="{FF2B5EF4-FFF2-40B4-BE49-F238E27FC236}">
                <a16:creationId xmlns:a16="http://schemas.microsoft.com/office/drawing/2014/main" id="{A740BF30-2DF9-44E7-944E-41C6DBC447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0041090"/>
              </p:ext>
            </p:extLst>
          </p:nvPr>
        </p:nvGraphicFramePr>
        <p:xfrm>
          <a:off x="663146" y="4403800"/>
          <a:ext cx="5675869" cy="736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41861">
                  <a:extLst>
                    <a:ext uri="{9D8B030D-6E8A-4147-A177-3AD203B41FA5}">
                      <a16:colId xmlns:a16="http://schemas.microsoft.com/office/drawing/2014/main" val="3751334049"/>
                    </a:ext>
                  </a:extLst>
                </a:gridCol>
                <a:gridCol w="851430">
                  <a:extLst>
                    <a:ext uri="{9D8B030D-6E8A-4147-A177-3AD203B41FA5}">
                      <a16:colId xmlns:a16="http://schemas.microsoft.com/office/drawing/2014/main" val="1791502993"/>
                    </a:ext>
                  </a:extLst>
                </a:gridCol>
                <a:gridCol w="1427526">
                  <a:extLst>
                    <a:ext uri="{9D8B030D-6E8A-4147-A177-3AD203B41FA5}">
                      <a16:colId xmlns:a16="http://schemas.microsoft.com/office/drawing/2014/main" val="162088116"/>
                    </a:ext>
                  </a:extLst>
                </a:gridCol>
                <a:gridCol w="1427526">
                  <a:extLst>
                    <a:ext uri="{9D8B030D-6E8A-4147-A177-3AD203B41FA5}">
                      <a16:colId xmlns:a16="http://schemas.microsoft.com/office/drawing/2014/main" val="2183784165"/>
                    </a:ext>
                  </a:extLst>
                </a:gridCol>
                <a:gridCol w="1427526">
                  <a:extLst>
                    <a:ext uri="{9D8B030D-6E8A-4147-A177-3AD203B41FA5}">
                      <a16:colId xmlns:a16="http://schemas.microsoft.com/office/drawing/2014/main" val="33560656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Alias1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Alias2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Alias3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918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Jimmy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/>
                        <a:t>Jim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 err="1"/>
                        <a:t>Jimbo</a:t>
                      </a:r>
                      <a:endParaRPr lang="en-US" strike="sng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 err="1"/>
                        <a:t>Jimster</a:t>
                      </a:r>
                      <a:endParaRPr lang="en-US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50363"/>
                  </a:ext>
                </a:extLst>
              </a:tr>
            </a:tbl>
          </a:graphicData>
        </a:graphic>
      </p:graphicFrame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9C6518E2-F7BE-4F78-84ED-99F62C2A9A89}"/>
              </a:ext>
            </a:extLst>
          </p:cNvPr>
          <p:cNvGraphicFramePr>
            <a:graphicFrameLocks/>
          </p:cNvGraphicFramePr>
          <p:nvPr/>
        </p:nvGraphicFramePr>
        <p:xfrm>
          <a:off x="8155458" y="4403801"/>
          <a:ext cx="2829697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79835">
                  <a:extLst>
                    <a:ext uri="{9D8B030D-6E8A-4147-A177-3AD203B41FA5}">
                      <a16:colId xmlns:a16="http://schemas.microsoft.com/office/drawing/2014/main" val="3751334049"/>
                    </a:ext>
                  </a:extLst>
                </a:gridCol>
                <a:gridCol w="1449862">
                  <a:extLst>
                    <a:ext uri="{9D8B030D-6E8A-4147-A177-3AD203B41FA5}">
                      <a16:colId xmlns:a16="http://schemas.microsoft.com/office/drawing/2014/main" val="1791502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PersonId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918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50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Jimbo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419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Jimster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930985"/>
                  </a:ext>
                </a:extLst>
              </a:tr>
            </a:tbl>
          </a:graphicData>
        </a:graphic>
      </p:graphicFrame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58752D4-19FC-4E6E-A2EB-60577076F452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rot="16200000" flipH="1">
            <a:off x="7144955" y="1978449"/>
            <a:ext cx="1121023" cy="372967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351D9A74-648E-44F1-B3D5-6EFCE3871BFF}"/>
              </a:ext>
            </a:extLst>
          </p:cNvPr>
          <p:cNvCxnSpPr>
            <a:cxnSpLocks/>
            <a:stCxn id="9" idx="3"/>
            <a:endCxn id="5" idx="3"/>
          </p:cNvCxnSpPr>
          <p:nvPr/>
        </p:nvCxnSpPr>
        <p:spPr>
          <a:xfrm flipH="1" flipV="1">
            <a:off x="6668530" y="2695832"/>
            <a:ext cx="4316625" cy="2449649"/>
          </a:xfrm>
          <a:prstGeom prst="bentConnector3">
            <a:avLst>
              <a:gd name="adj1" fmla="val -5296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622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38C65-219B-45C9-BF03-073A1B79D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are easy to create/destroy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390214-F1D2-45B0-B01A-5AC9444403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311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A93700-416C-4B31-9BCB-B7AFA258D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integrity checks at each step!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83A786-E811-4719-8C50-CE1742EDC9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278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4E8CC-9364-4F71-8FDF-4109EB9A2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Table Migrations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D5EC8-AFD0-4106-BC74-8A9D35FC9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11346" cy="4351338"/>
          </a:xfrm>
        </p:spPr>
        <p:txBody>
          <a:bodyPr/>
          <a:lstStyle/>
          <a:p>
            <a:r>
              <a:rPr lang="en-US" dirty="0"/>
              <a:t>Create new table w/ new schema</a:t>
            </a:r>
          </a:p>
          <a:p>
            <a:endParaRPr lang="en-US" dirty="0"/>
          </a:p>
          <a:p>
            <a:r>
              <a:rPr lang="en-US" dirty="0"/>
              <a:t>Batch fill new table</a:t>
            </a:r>
          </a:p>
          <a:p>
            <a:endParaRPr lang="en-US" dirty="0"/>
          </a:p>
          <a:p>
            <a:r>
              <a:rPr lang="en-US" dirty="0"/>
              <a:t>Rename old table to new</a:t>
            </a:r>
          </a:p>
        </p:txBody>
      </p:sp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B925A86C-619B-4AB7-96AE-29E632CAA2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2701288"/>
              </p:ext>
            </p:extLst>
          </p:nvPr>
        </p:nvGraphicFramePr>
        <p:xfrm>
          <a:off x="6219568" y="1825625"/>
          <a:ext cx="5675869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26075">
                  <a:extLst>
                    <a:ext uri="{9D8B030D-6E8A-4147-A177-3AD203B41FA5}">
                      <a16:colId xmlns:a16="http://schemas.microsoft.com/office/drawing/2014/main" val="3751334049"/>
                    </a:ext>
                  </a:extLst>
                </a:gridCol>
                <a:gridCol w="984422">
                  <a:extLst>
                    <a:ext uri="{9D8B030D-6E8A-4147-A177-3AD203B41FA5}">
                      <a16:colId xmlns:a16="http://schemas.microsoft.com/office/drawing/2014/main" val="1791502993"/>
                    </a:ext>
                  </a:extLst>
                </a:gridCol>
                <a:gridCol w="1210320">
                  <a:extLst>
                    <a:ext uri="{9D8B030D-6E8A-4147-A177-3AD203B41FA5}">
                      <a16:colId xmlns:a16="http://schemas.microsoft.com/office/drawing/2014/main" val="162088116"/>
                    </a:ext>
                  </a:extLst>
                </a:gridCol>
                <a:gridCol w="1427526">
                  <a:extLst>
                    <a:ext uri="{9D8B030D-6E8A-4147-A177-3AD203B41FA5}">
                      <a16:colId xmlns:a16="http://schemas.microsoft.com/office/drawing/2014/main" val="2183784165"/>
                    </a:ext>
                  </a:extLst>
                </a:gridCol>
                <a:gridCol w="1427526">
                  <a:extLst>
                    <a:ext uri="{9D8B030D-6E8A-4147-A177-3AD203B41FA5}">
                      <a16:colId xmlns:a16="http://schemas.microsoft.com/office/drawing/2014/main" val="33560656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Alias1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Alias2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Alias3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918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Jimmy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Jimbo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Jimster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50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313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1e8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Johnny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877739"/>
                  </a:ext>
                </a:extLst>
              </a:tr>
            </a:tbl>
          </a:graphicData>
        </a:graphic>
      </p:graphicFrame>
      <p:graphicFrame>
        <p:nvGraphicFramePr>
          <p:cNvPr id="5" name="Table 10">
            <a:extLst>
              <a:ext uri="{FF2B5EF4-FFF2-40B4-BE49-F238E27FC236}">
                <a16:creationId xmlns:a16="http://schemas.microsoft.com/office/drawing/2014/main" id="{9C53A5EA-4196-4A7A-B822-464A5D38A1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2308005"/>
              </p:ext>
            </p:extLst>
          </p:nvPr>
        </p:nvGraphicFramePr>
        <p:xfrm>
          <a:off x="6256636" y="4416425"/>
          <a:ext cx="1393291" cy="7416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41861">
                  <a:extLst>
                    <a:ext uri="{9D8B030D-6E8A-4147-A177-3AD203B41FA5}">
                      <a16:colId xmlns:a16="http://schemas.microsoft.com/office/drawing/2014/main" val="3751334049"/>
                    </a:ext>
                  </a:extLst>
                </a:gridCol>
                <a:gridCol w="851430">
                  <a:extLst>
                    <a:ext uri="{9D8B030D-6E8A-4147-A177-3AD203B41FA5}">
                      <a16:colId xmlns:a16="http://schemas.microsoft.com/office/drawing/2014/main" val="1791502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918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Jimmy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50363"/>
                  </a:ext>
                </a:extLst>
              </a:tr>
            </a:tbl>
          </a:graphicData>
        </a:graphic>
      </p:graphicFrame>
      <p:graphicFrame>
        <p:nvGraphicFramePr>
          <p:cNvPr id="6" name="Table 10">
            <a:extLst>
              <a:ext uri="{FF2B5EF4-FFF2-40B4-BE49-F238E27FC236}">
                <a16:creationId xmlns:a16="http://schemas.microsoft.com/office/drawing/2014/main" id="{FB35F746-C3CD-40AF-B870-F5CA21924A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6312192"/>
              </p:ext>
            </p:extLst>
          </p:nvPr>
        </p:nvGraphicFramePr>
        <p:xfrm>
          <a:off x="9065740" y="4358485"/>
          <a:ext cx="2829697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79835">
                  <a:extLst>
                    <a:ext uri="{9D8B030D-6E8A-4147-A177-3AD203B41FA5}">
                      <a16:colId xmlns:a16="http://schemas.microsoft.com/office/drawing/2014/main" val="3751334049"/>
                    </a:ext>
                  </a:extLst>
                </a:gridCol>
                <a:gridCol w="1449862">
                  <a:extLst>
                    <a:ext uri="{9D8B030D-6E8A-4147-A177-3AD203B41FA5}">
                      <a16:colId xmlns:a16="http://schemas.microsoft.com/office/drawing/2014/main" val="1791502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PersonId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918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50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Jimbo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419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Jimster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930985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56159B-C61C-418C-9FBF-B026B55403F8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6953281" y="3308985"/>
            <a:ext cx="2104221" cy="11074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6B2E51E-40EE-479F-AE9D-F0EC0A22CB2C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9057502" y="3308985"/>
            <a:ext cx="1423086" cy="10495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51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339DC2-D0A2-4D14-B49C-328B9B383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NoSQL???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20DBC-86A0-4CCD-902E-F81B9B4B8A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 descr="Image result for willem dafoe laughing gif&quot;">
            <a:extLst>
              <a:ext uri="{FF2B5EF4-FFF2-40B4-BE49-F238E27FC236}">
                <a16:creationId xmlns:a16="http://schemas.microsoft.com/office/drawing/2014/main" id="{663E0C89-FBC4-4153-96E1-202625E12F3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211" y="614363"/>
            <a:ext cx="219075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kid smile crying gif&quot;">
            <a:extLst>
              <a:ext uri="{FF2B5EF4-FFF2-40B4-BE49-F238E27FC236}">
                <a16:creationId xmlns:a16="http://schemas.microsoft.com/office/drawing/2014/main" id="{0840F1D1-C34F-42E1-A3F5-104C7714073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13" y="768350"/>
            <a:ext cx="342900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oh my god gif&quot;">
            <a:extLst>
              <a:ext uri="{FF2B5EF4-FFF2-40B4-BE49-F238E27FC236}">
                <a16:creationId xmlns:a16="http://schemas.microsoft.com/office/drawing/2014/main" id="{7EAA2312-71B4-455B-BAAD-A1BEF9A776D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81" y="3685146"/>
            <a:ext cx="457200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Image result for head banging table gif&quot;">
            <a:extLst>
              <a:ext uri="{FF2B5EF4-FFF2-40B4-BE49-F238E27FC236}">
                <a16:creationId xmlns:a16="http://schemas.microsoft.com/office/drawing/2014/main" id="{90DD200A-BA60-4320-B3EC-B7894562BF6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789" y="3006725"/>
            <a:ext cx="3910012" cy="247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00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C3299-AD67-49AA-B614-8015752CD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exists…</a:t>
            </a:r>
            <a:br>
              <a:rPr lang="en-US" dirty="0"/>
            </a:br>
            <a:r>
              <a:rPr lang="en-US" dirty="0"/>
              <a:t>it’s in your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681EB8-D2CE-4B75-A409-87611A361B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255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1147F-00D9-432D-8113-C9EC9573D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we NEED to migrate?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D26F05-7959-4757-92DD-7C9A783C32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2203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D7EE4-24BB-4EFB-ACB2-34A89B5CF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unlike API/message versioning</a:t>
            </a:r>
            <a:br>
              <a:rPr lang="en-US" dirty="0"/>
            </a:br>
            <a:r>
              <a:rPr lang="en-US" dirty="0"/>
              <a:t>(and it’s still JSON)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D0A05-C231-4689-BFC4-2542D5F8AB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05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9234261-404F-4867-866B-9B5C218B1B4C}"/>
              </a:ext>
            </a:extLst>
          </p:cNvPr>
          <p:cNvSpPr/>
          <p:nvPr/>
        </p:nvSpPr>
        <p:spPr>
          <a:xfrm>
            <a:off x="2955035" y="3177751"/>
            <a:ext cx="1410604" cy="9379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Underwriting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D91968-54F0-4DDC-B4D2-B8402816528F}"/>
              </a:ext>
            </a:extLst>
          </p:cNvPr>
          <p:cNvSpPr/>
          <p:nvPr/>
        </p:nvSpPr>
        <p:spPr>
          <a:xfrm>
            <a:off x="610583" y="3177751"/>
            <a:ext cx="1410604" cy="9379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4E77A4-C75F-48D5-919C-70A1EB2DD98F}"/>
              </a:ext>
            </a:extLst>
          </p:cNvPr>
          <p:cNvSpPr/>
          <p:nvPr/>
        </p:nvSpPr>
        <p:spPr>
          <a:xfrm>
            <a:off x="5299487" y="3177751"/>
            <a:ext cx="1410605" cy="937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E12795-7AEB-47FD-B947-E8EDA209FA00}"/>
              </a:ext>
            </a:extLst>
          </p:cNvPr>
          <p:cNvSpPr/>
          <p:nvPr/>
        </p:nvSpPr>
        <p:spPr>
          <a:xfrm>
            <a:off x="7643940" y="3177751"/>
            <a:ext cx="1410605" cy="937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Issuance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C2D85B-7C1C-4568-835F-64380FA7E130}"/>
              </a:ext>
            </a:extLst>
          </p:cNvPr>
          <p:cNvSpPr/>
          <p:nvPr/>
        </p:nvSpPr>
        <p:spPr>
          <a:xfrm>
            <a:off x="9988393" y="3202329"/>
            <a:ext cx="1410605" cy="8888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Admin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F3767FC-69AC-4094-B927-69A8557503EA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021187" y="3646736"/>
            <a:ext cx="933848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A98775-A7FD-403E-AF48-1E0B3FE38D78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4365639" y="3646736"/>
            <a:ext cx="933848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1B9D06-5E9A-47CA-9BD3-D285EDA7856A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6710092" y="3646736"/>
            <a:ext cx="93384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5876E4-186C-418B-8BCD-B2D4B8008D39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9054545" y="3646736"/>
            <a:ext cx="933848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itle 43">
            <a:extLst>
              <a:ext uri="{FF2B5EF4-FFF2-40B4-BE49-F238E27FC236}">
                <a16:creationId xmlns:a16="http://schemas.microsoft.com/office/drawing/2014/main" id="{162A03C6-9A53-4299-9DC1-5A865E512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Microservices?</a:t>
            </a:r>
          </a:p>
        </p:txBody>
      </p:sp>
    </p:spTree>
    <p:extLst>
      <p:ext uri="{BB962C8B-B14F-4D97-AF65-F5344CB8AC3E}">
        <p14:creationId xmlns:p14="http://schemas.microsoft.com/office/powerpoint/2010/main" val="41404565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9234261-404F-4867-866B-9B5C218B1B4C}"/>
              </a:ext>
            </a:extLst>
          </p:cNvPr>
          <p:cNvSpPr/>
          <p:nvPr/>
        </p:nvSpPr>
        <p:spPr>
          <a:xfrm>
            <a:off x="2955035" y="3177751"/>
            <a:ext cx="1410604" cy="9379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Underwriting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D91968-54F0-4DDC-B4D2-B8402816528F}"/>
              </a:ext>
            </a:extLst>
          </p:cNvPr>
          <p:cNvSpPr/>
          <p:nvPr/>
        </p:nvSpPr>
        <p:spPr>
          <a:xfrm>
            <a:off x="610583" y="3177751"/>
            <a:ext cx="1410604" cy="9379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4E77A4-C75F-48D5-919C-70A1EB2DD98F}"/>
              </a:ext>
            </a:extLst>
          </p:cNvPr>
          <p:cNvSpPr/>
          <p:nvPr/>
        </p:nvSpPr>
        <p:spPr>
          <a:xfrm>
            <a:off x="5299487" y="3177751"/>
            <a:ext cx="1410605" cy="937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E12795-7AEB-47FD-B947-E8EDA209FA00}"/>
              </a:ext>
            </a:extLst>
          </p:cNvPr>
          <p:cNvSpPr/>
          <p:nvPr/>
        </p:nvSpPr>
        <p:spPr>
          <a:xfrm>
            <a:off x="7643940" y="3177751"/>
            <a:ext cx="1410605" cy="937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Issuance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C2D85B-7C1C-4568-835F-64380FA7E130}"/>
              </a:ext>
            </a:extLst>
          </p:cNvPr>
          <p:cNvSpPr/>
          <p:nvPr/>
        </p:nvSpPr>
        <p:spPr>
          <a:xfrm>
            <a:off x="9988393" y="3202329"/>
            <a:ext cx="1410605" cy="8888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Admin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F3767FC-69AC-4094-B927-69A8557503EA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021187" y="3646736"/>
            <a:ext cx="933848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A98775-A7FD-403E-AF48-1E0B3FE38D78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4365639" y="3646736"/>
            <a:ext cx="933848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1B9D06-5E9A-47CA-9BD3-D285EDA7856A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6710092" y="3646736"/>
            <a:ext cx="93384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5876E4-186C-418B-8BCD-B2D4B8008D39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9054545" y="3646736"/>
            <a:ext cx="933848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itle 43">
            <a:extLst>
              <a:ext uri="{FF2B5EF4-FFF2-40B4-BE49-F238E27FC236}">
                <a16:creationId xmlns:a16="http://schemas.microsoft.com/office/drawing/2014/main" id="{162A03C6-9A53-4299-9DC1-5A865E512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DB for the job</a:t>
            </a:r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13B57ECA-77AA-4C44-86B4-D0B643CEFD9F}"/>
              </a:ext>
            </a:extLst>
          </p:cNvPr>
          <p:cNvSpPr/>
          <p:nvPr/>
        </p:nvSpPr>
        <p:spPr>
          <a:xfrm>
            <a:off x="988431" y="4596714"/>
            <a:ext cx="654908" cy="902043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</a:t>
            </a:r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89FEA981-C2CB-46B1-B89C-151541D17AE4}"/>
              </a:ext>
            </a:extLst>
          </p:cNvPr>
          <p:cNvSpPr/>
          <p:nvPr/>
        </p:nvSpPr>
        <p:spPr>
          <a:xfrm>
            <a:off x="3332883" y="4596714"/>
            <a:ext cx="654908" cy="90204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DocDB</a:t>
            </a:r>
            <a:endParaRPr lang="en-US" dirty="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3F1B5DBE-47F2-434B-8E3F-64DF03593293}"/>
              </a:ext>
            </a:extLst>
          </p:cNvPr>
          <p:cNvSpPr/>
          <p:nvPr/>
        </p:nvSpPr>
        <p:spPr>
          <a:xfrm>
            <a:off x="5677335" y="4596713"/>
            <a:ext cx="654908" cy="90204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DocDB</a:t>
            </a:r>
            <a:endParaRPr lang="en-US" dirty="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B1837A2F-F9AE-4BE0-A797-1067658E97C4}"/>
              </a:ext>
            </a:extLst>
          </p:cNvPr>
          <p:cNvSpPr/>
          <p:nvPr/>
        </p:nvSpPr>
        <p:spPr>
          <a:xfrm>
            <a:off x="8021787" y="4596714"/>
            <a:ext cx="654908" cy="90204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DocDB</a:t>
            </a:r>
            <a:endParaRPr lang="en-US" dirty="0"/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772C397C-42B1-4F21-B774-1566686E2D9B}"/>
              </a:ext>
            </a:extLst>
          </p:cNvPr>
          <p:cNvSpPr/>
          <p:nvPr/>
        </p:nvSpPr>
        <p:spPr>
          <a:xfrm>
            <a:off x="10366239" y="4596714"/>
            <a:ext cx="654908" cy="902043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B6CEE4C-B7AC-4B41-9513-4C92484B9101}"/>
              </a:ext>
            </a:extLst>
          </p:cNvPr>
          <p:cNvCxnSpPr>
            <a:cxnSpLocks/>
            <a:stCxn id="6" idx="2"/>
            <a:endCxn id="2" idx="1"/>
          </p:cNvCxnSpPr>
          <p:nvPr/>
        </p:nvCxnSpPr>
        <p:spPr>
          <a:xfrm>
            <a:off x="1315885" y="4115721"/>
            <a:ext cx="0" cy="48099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CE64F9F-E946-48E0-A26D-4FADA1B9FA9A}"/>
              </a:ext>
            </a:extLst>
          </p:cNvPr>
          <p:cNvCxnSpPr>
            <a:cxnSpLocks/>
            <a:stCxn id="5" idx="2"/>
            <a:endCxn id="13" idx="1"/>
          </p:cNvCxnSpPr>
          <p:nvPr/>
        </p:nvCxnSpPr>
        <p:spPr>
          <a:xfrm>
            <a:off x="3660337" y="4115722"/>
            <a:ext cx="0" cy="48099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355BA01-197F-41E9-BD9C-502B9528EFCD}"/>
              </a:ext>
            </a:extLst>
          </p:cNvPr>
          <p:cNvCxnSpPr>
            <a:cxnSpLocks/>
            <a:stCxn id="7" idx="2"/>
            <a:endCxn id="14" idx="1"/>
          </p:cNvCxnSpPr>
          <p:nvPr/>
        </p:nvCxnSpPr>
        <p:spPr>
          <a:xfrm flipH="1">
            <a:off x="6004789" y="4115721"/>
            <a:ext cx="1" cy="48099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A8254B8-0608-43BD-9386-59A63F3FB6B2}"/>
              </a:ext>
            </a:extLst>
          </p:cNvPr>
          <p:cNvCxnSpPr>
            <a:cxnSpLocks/>
            <a:stCxn id="8" idx="2"/>
            <a:endCxn id="16" idx="1"/>
          </p:cNvCxnSpPr>
          <p:nvPr/>
        </p:nvCxnSpPr>
        <p:spPr>
          <a:xfrm flipH="1">
            <a:off x="8349241" y="4115721"/>
            <a:ext cx="2" cy="48099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4C5124-C26A-46ED-A69B-82DB52A9B217}"/>
              </a:ext>
            </a:extLst>
          </p:cNvPr>
          <p:cNvCxnSpPr>
            <a:cxnSpLocks/>
            <a:stCxn id="9" idx="2"/>
            <a:endCxn id="17" idx="1"/>
          </p:cNvCxnSpPr>
          <p:nvPr/>
        </p:nvCxnSpPr>
        <p:spPr>
          <a:xfrm flipH="1">
            <a:off x="10693693" y="4091144"/>
            <a:ext cx="3" cy="50557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4789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DEC5E-F110-43FA-A031-8EE6D06EE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 Migration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1E0D7-5795-4DD9-B753-E99E94235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Migrate on read</a:t>
            </a:r>
          </a:p>
          <a:p>
            <a:endParaRPr lang="en-US" dirty="0"/>
          </a:p>
          <a:p>
            <a:r>
              <a:rPr lang="en-US" dirty="0"/>
              <a:t>Migrate using tool</a:t>
            </a:r>
          </a:p>
          <a:p>
            <a:pPr lvl="1"/>
            <a:r>
              <a:rPr lang="en-US" dirty="0"/>
              <a:t>node-migrate</a:t>
            </a:r>
          </a:p>
          <a:p>
            <a:pPr lvl="1"/>
            <a:endParaRPr lang="en-US" dirty="0"/>
          </a:p>
          <a:p>
            <a:r>
              <a:rPr lang="en-US" dirty="0"/>
              <a:t>Or…don’t</a:t>
            </a:r>
          </a:p>
        </p:txBody>
      </p:sp>
    </p:spTree>
    <p:extLst>
      <p:ext uri="{BB962C8B-B14F-4D97-AF65-F5344CB8AC3E}">
        <p14:creationId xmlns:p14="http://schemas.microsoft.com/office/powerpoint/2010/main" val="408216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9234261-404F-4867-866B-9B5C218B1B4C}"/>
              </a:ext>
            </a:extLst>
          </p:cNvPr>
          <p:cNvSpPr/>
          <p:nvPr/>
        </p:nvSpPr>
        <p:spPr>
          <a:xfrm>
            <a:off x="2955032" y="1900887"/>
            <a:ext cx="1410604" cy="9379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Underwriting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D91968-54F0-4DDC-B4D2-B8402816528F}"/>
              </a:ext>
            </a:extLst>
          </p:cNvPr>
          <p:cNvSpPr/>
          <p:nvPr/>
        </p:nvSpPr>
        <p:spPr>
          <a:xfrm>
            <a:off x="610580" y="1900887"/>
            <a:ext cx="1410604" cy="9379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4E77A4-C75F-48D5-919C-70A1EB2DD98F}"/>
              </a:ext>
            </a:extLst>
          </p:cNvPr>
          <p:cNvSpPr/>
          <p:nvPr/>
        </p:nvSpPr>
        <p:spPr>
          <a:xfrm>
            <a:off x="5299484" y="1900887"/>
            <a:ext cx="1410605" cy="937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E12795-7AEB-47FD-B947-E8EDA209FA00}"/>
              </a:ext>
            </a:extLst>
          </p:cNvPr>
          <p:cNvSpPr/>
          <p:nvPr/>
        </p:nvSpPr>
        <p:spPr>
          <a:xfrm>
            <a:off x="7643937" y="1900887"/>
            <a:ext cx="1410605" cy="937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Issuance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C2D85B-7C1C-4568-835F-64380FA7E130}"/>
              </a:ext>
            </a:extLst>
          </p:cNvPr>
          <p:cNvSpPr/>
          <p:nvPr/>
        </p:nvSpPr>
        <p:spPr>
          <a:xfrm>
            <a:off x="9988390" y="1925465"/>
            <a:ext cx="1410605" cy="8888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Admin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F3767FC-69AC-4094-B927-69A8557503EA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021184" y="2369872"/>
            <a:ext cx="933848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A98775-A7FD-403E-AF48-1E0B3FE38D78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4365636" y="2369872"/>
            <a:ext cx="933848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1B9D06-5E9A-47CA-9BD3-D285EDA7856A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6710089" y="2369872"/>
            <a:ext cx="93384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5876E4-186C-418B-8BCD-B2D4B8008D39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9054542" y="2369872"/>
            <a:ext cx="933848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itle 43">
            <a:extLst>
              <a:ext uri="{FF2B5EF4-FFF2-40B4-BE49-F238E27FC236}">
                <a16:creationId xmlns:a16="http://schemas.microsoft.com/office/drawing/2014/main" id="{162A03C6-9A53-4299-9DC1-5A865E512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Separate transactional from historical</a:t>
            </a:r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13B57ECA-77AA-4C44-86B4-D0B643CEFD9F}"/>
              </a:ext>
            </a:extLst>
          </p:cNvPr>
          <p:cNvSpPr/>
          <p:nvPr/>
        </p:nvSpPr>
        <p:spPr>
          <a:xfrm>
            <a:off x="988428" y="3319850"/>
            <a:ext cx="654908" cy="902043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</a:t>
            </a:r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89FEA981-C2CB-46B1-B89C-151541D17AE4}"/>
              </a:ext>
            </a:extLst>
          </p:cNvPr>
          <p:cNvSpPr/>
          <p:nvPr/>
        </p:nvSpPr>
        <p:spPr>
          <a:xfrm>
            <a:off x="3332880" y="3319850"/>
            <a:ext cx="654908" cy="90204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DocDB</a:t>
            </a:r>
            <a:endParaRPr lang="en-US" dirty="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3F1B5DBE-47F2-434B-8E3F-64DF03593293}"/>
              </a:ext>
            </a:extLst>
          </p:cNvPr>
          <p:cNvSpPr/>
          <p:nvPr/>
        </p:nvSpPr>
        <p:spPr>
          <a:xfrm>
            <a:off x="5677332" y="3319849"/>
            <a:ext cx="654908" cy="90204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DocDB</a:t>
            </a:r>
            <a:endParaRPr lang="en-US" dirty="0"/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B1837A2F-F9AE-4BE0-A797-1067658E97C4}"/>
              </a:ext>
            </a:extLst>
          </p:cNvPr>
          <p:cNvSpPr/>
          <p:nvPr/>
        </p:nvSpPr>
        <p:spPr>
          <a:xfrm>
            <a:off x="8021784" y="3319850"/>
            <a:ext cx="654908" cy="90204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DocDB</a:t>
            </a:r>
            <a:endParaRPr lang="en-US" dirty="0"/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772C397C-42B1-4F21-B774-1566686E2D9B}"/>
              </a:ext>
            </a:extLst>
          </p:cNvPr>
          <p:cNvSpPr/>
          <p:nvPr/>
        </p:nvSpPr>
        <p:spPr>
          <a:xfrm>
            <a:off x="10366236" y="3319850"/>
            <a:ext cx="654908" cy="902043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B6CEE4C-B7AC-4B41-9513-4C92484B9101}"/>
              </a:ext>
            </a:extLst>
          </p:cNvPr>
          <p:cNvCxnSpPr>
            <a:cxnSpLocks/>
            <a:stCxn id="6" idx="2"/>
            <a:endCxn id="2" idx="1"/>
          </p:cNvCxnSpPr>
          <p:nvPr/>
        </p:nvCxnSpPr>
        <p:spPr>
          <a:xfrm>
            <a:off x="1315882" y="2838857"/>
            <a:ext cx="0" cy="48099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CE64F9F-E946-48E0-A26D-4FADA1B9FA9A}"/>
              </a:ext>
            </a:extLst>
          </p:cNvPr>
          <p:cNvCxnSpPr>
            <a:cxnSpLocks/>
            <a:stCxn id="5" idx="2"/>
            <a:endCxn id="13" idx="1"/>
          </p:cNvCxnSpPr>
          <p:nvPr/>
        </p:nvCxnSpPr>
        <p:spPr>
          <a:xfrm>
            <a:off x="3660334" y="2838858"/>
            <a:ext cx="0" cy="48099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355BA01-197F-41E9-BD9C-502B9528EFCD}"/>
              </a:ext>
            </a:extLst>
          </p:cNvPr>
          <p:cNvCxnSpPr>
            <a:cxnSpLocks/>
            <a:stCxn id="7" idx="2"/>
            <a:endCxn id="14" idx="1"/>
          </p:cNvCxnSpPr>
          <p:nvPr/>
        </p:nvCxnSpPr>
        <p:spPr>
          <a:xfrm flipH="1">
            <a:off x="6004786" y="2838857"/>
            <a:ext cx="1" cy="48099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A8254B8-0608-43BD-9386-59A63F3FB6B2}"/>
              </a:ext>
            </a:extLst>
          </p:cNvPr>
          <p:cNvCxnSpPr>
            <a:cxnSpLocks/>
            <a:stCxn id="8" idx="2"/>
            <a:endCxn id="16" idx="1"/>
          </p:cNvCxnSpPr>
          <p:nvPr/>
        </p:nvCxnSpPr>
        <p:spPr>
          <a:xfrm flipH="1">
            <a:off x="8349238" y="2838857"/>
            <a:ext cx="2" cy="48099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4C5124-C26A-46ED-A69B-82DB52A9B217}"/>
              </a:ext>
            </a:extLst>
          </p:cNvPr>
          <p:cNvCxnSpPr>
            <a:cxnSpLocks/>
            <a:stCxn id="9" idx="2"/>
            <a:endCxn id="17" idx="1"/>
          </p:cNvCxnSpPr>
          <p:nvPr/>
        </p:nvCxnSpPr>
        <p:spPr>
          <a:xfrm flipH="1">
            <a:off x="10693690" y="2814280"/>
            <a:ext cx="3" cy="50557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A255A22-6CB3-4AA4-8A3B-5FCAADBAF269}"/>
              </a:ext>
            </a:extLst>
          </p:cNvPr>
          <p:cNvSpPr/>
          <p:nvPr/>
        </p:nvSpPr>
        <p:spPr>
          <a:xfrm>
            <a:off x="5299484" y="4978852"/>
            <a:ext cx="1410605" cy="9379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ETL</a:t>
            </a:r>
          </a:p>
        </p:txBody>
      </p:sp>
      <p:sp>
        <p:nvSpPr>
          <p:cNvPr id="24" name="Cylinder 23">
            <a:extLst>
              <a:ext uri="{FF2B5EF4-FFF2-40B4-BE49-F238E27FC236}">
                <a16:creationId xmlns:a16="http://schemas.microsoft.com/office/drawing/2014/main" id="{2881A2D3-BCE9-4A7D-A103-B18227881A36}"/>
              </a:ext>
            </a:extLst>
          </p:cNvPr>
          <p:cNvSpPr/>
          <p:nvPr/>
        </p:nvSpPr>
        <p:spPr>
          <a:xfrm rot="16200000">
            <a:off x="5179671" y="4741603"/>
            <a:ext cx="403653" cy="591669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DB1652B4-9981-47FC-87FD-C76F860543FA}"/>
              </a:ext>
            </a:extLst>
          </p:cNvPr>
          <p:cNvSpPr/>
          <p:nvPr/>
        </p:nvSpPr>
        <p:spPr>
          <a:xfrm>
            <a:off x="7699913" y="4996815"/>
            <a:ext cx="654908" cy="902043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DW</a:t>
            </a: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D4C47E2F-72D1-431C-8126-1258A9A6E6B7}"/>
              </a:ext>
            </a:extLst>
          </p:cNvPr>
          <p:cNvCxnSpPr>
            <a:stCxn id="13" idx="3"/>
            <a:endCxn id="24" idx="1"/>
          </p:cNvCxnSpPr>
          <p:nvPr/>
        </p:nvCxnSpPr>
        <p:spPr>
          <a:xfrm rot="16200000" flipH="1">
            <a:off x="3965226" y="3917000"/>
            <a:ext cx="815544" cy="1425329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6A25A61F-2D8B-4169-AB99-DB78F68A9CB3}"/>
              </a:ext>
            </a:extLst>
          </p:cNvPr>
          <p:cNvCxnSpPr>
            <a:cxnSpLocks/>
            <a:stCxn id="14" idx="3"/>
            <a:endCxn id="24" idx="1"/>
          </p:cNvCxnSpPr>
          <p:nvPr/>
        </p:nvCxnSpPr>
        <p:spPr>
          <a:xfrm rot="5400000">
            <a:off x="5137453" y="4170103"/>
            <a:ext cx="815545" cy="919123"/>
          </a:xfrm>
          <a:prstGeom prst="bentConnector4">
            <a:avLst>
              <a:gd name="adj1" fmla="val 31863"/>
              <a:gd name="adj2" fmla="val 124872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2A73342-82F7-4EF2-A68E-7D2E0959B4CF}"/>
              </a:ext>
            </a:extLst>
          </p:cNvPr>
          <p:cNvCxnSpPr>
            <a:cxnSpLocks/>
            <a:stCxn id="16" idx="3"/>
            <a:endCxn id="24" idx="1"/>
          </p:cNvCxnSpPr>
          <p:nvPr/>
        </p:nvCxnSpPr>
        <p:spPr>
          <a:xfrm rot="5400000">
            <a:off x="6309679" y="2997878"/>
            <a:ext cx="815544" cy="3263575"/>
          </a:xfrm>
          <a:prstGeom prst="bentConnector4">
            <a:avLst>
              <a:gd name="adj1" fmla="val 31863"/>
              <a:gd name="adj2" fmla="val 107005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46AD149-46DC-485B-AFCF-640CFEF66F87}"/>
              </a:ext>
            </a:extLst>
          </p:cNvPr>
          <p:cNvCxnSpPr>
            <a:cxnSpLocks/>
            <a:stCxn id="22" idx="3"/>
            <a:endCxn id="25" idx="2"/>
          </p:cNvCxnSpPr>
          <p:nvPr/>
        </p:nvCxnSpPr>
        <p:spPr>
          <a:xfrm>
            <a:off x="6710089" y="5447837"/>
            <a:ext cx="989824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9209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C907F-CB37-4D66-84E5-A940B1A90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 are by nature stateful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F4283-5791-46AF-9B5E-FD1F31C7A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9063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DEC5E-F110-43FA-A031-8EE6D06EE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1E0D7-5795-4DD9-B753-E99E94235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CI/CD with databases is not only possible, it’s necessary</a:t>
            </a:r>
          </a:p>
          <a:p>
            <a:endParaRPr lang="en-US" dirty="0"/>
          </a:p>
          <a:p>
            <a:r>
              <a:rPr lang="en-US" dirty="0"/>
              <a:t>It requires more thought and planning</a:t>
            </a:r>
          </a:p>
          <a:p>
            <a:endParaRPr lang="en-US" dirty="0"/>
          </a:p>
          <a:p>
            <a:r>
              <a:rPr lang="en-US" dirty="0"/>
              <a:t>Mistakes are more costly</a:t>
            </a:r>
          </a:p>
          <a:p>
            <a:endParaRPr lang="en-US" dirty="0"/>
          </a:p>
          <a:p>
            <a:r>
              <a:rPr lang="en-US" dirty="0"/>
              <a:t>Learn your DBAs whisky preference</a:t>
            </a:r>
          </a:p>
        </p:txBody>
      </p:sp>
    </p:spTree>
    <p:extLst>
      <p:ext uri="{BB962C8B-B14F-4D97-AF65-F5344CB8AC3E}">
        <p14:creationId xmlns:p14="http://schemas.microsoft.com/office/powerpoint/2010/main" val="236261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589006" y="750590"/>
            <a:ext cx="11013989" cy="2387600"/>
          </a:xfrm>
        </p:spPr>
        <p:txBody>
          <a:bodyPr anchor="ctr">
            <a:noAutofit/>
          </a:bodyPr>
          <a:lstStyle/>
          <a:p>
            <a:r>
              <a:rPr lang="en-US" sz="6600" dirty="0"/>
              <a:t>Continuous Integration and Delivery</a:t>
            </a:r>
            <a:br>
              <a:rPr lang="en-US" sz="6600" dirty="0"/>
            </a:br>
            <a:r>
              <a:rPr lang="en-US" sz="6600" dirty="0"/>
              <a:t>for Databases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5" y="4015570"/>
            <a:ext cx="6858000" cy="2257544"/>
          </a:xfrm>
        </p:spPr>
        <p:txBody>
          <a:bodyPr>
            <a:normAutofit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jimmybogard.com</a:t>
            </a:r>
          </a:p>
          <a:p>
            <a:r>
              <a:rPr lang="en-US" dirty="0"/>
              <a:t>Chief Architect, Headspring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8135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C3874-2DB7-452F-99B6-8A1A68109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much, much easier to screw 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0056B-AC8F-485D-A087-72972D254D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063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yqJJ7TVybia62ONwysKa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YDDVOyZSvYcPCgmo8HGX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LoIctk0mYSUZbbRn9ct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YDDVOyZSvYcPCgmo8HGX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LoIctk0mYSUZbbRn9ct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">
      <a:majorFont>
        <a:latin typeface="Consolas"/>
        <a:ea typeface=""/>
        <a:cs typeface=""/>
      </a:majorFont>
      <a:minorFont>
        <a:latin typeface="Consola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37486</TotalTime>
  <Words>772</Words>
  <Application>Microsoft Office PowerPoint</Application>
  <PresentationFormat>Widescreen</PresentationFormat>
  <Paragraphs>325</Paragraphs>
  <Slides>81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5" baseType="lpstr">
      <vt:lpstr>Arial</vt:lpstr>
      <vt:lpstr>Calibri</vt:lpstr>
      <vt:lpstr>Consolas</vt:lpstr>
      <vt:lpstr>Office Theme</vt:lpstr>
      <vt:lpstr>Continuous Integration and Delivery for Databases</vt:lpstr>
      <vt:lpstr>Be kind to your DBAs</vt:lpstr>
      <vt:lpstr>Your company prefers their data to your code</vt:lpstr>
      <vt:lpstr>CI/CD (Easy Mode)</vt:lpstr>
      <vt:lpstr>PowerPoint Presentation</vt:lpstr>
      <vt:lpstr>Applications are (ideally) stateless</vt:lpstr>
      <vt:lpstr>Applications are easy to create/destroy</vt:lpstr>
      <vt:lpstr>Databases are by nature stateful</vt:lpstr>
      <vt:lpstr>Data is much, much easier to screw up</vt:lpstr>
      <vt:lpstr>Data screwups are much harder to recover from</vt:lpstr>
      <vt:lpstr>You won’t get fired for killing an application</vt:lpstr>
      <vt:lpstr>You *will* get fired for killing a database</vt:lpstr>
      <vt:lpstr>We need to be able to change our database over time</vt:lpstr>
      <vt:lpstr>We want the same rigor applied to our applications as our databse</vt:lpstr>
      <vt:lpstr>We don’t want to be paralyzed by fear</vt:lpstr>
      <vt:lpstr>We need continuous integration and delivery for databases</vt:lpstr>
      <vt:lpstr>We don’t want a human manually running queries in production</vt:lpstr>
      <vt:lpstr>We need a way to safely automate changes to our database</vt:lpstr>
      <vt:lpstr>Two main approaches:  Desired State Config (DSC) Migrations</vt:lpstr>
      <vt:lpstr>DSC Tooling/Products</vt:lpstr>
      <vt:lpstr>Desired State Configuration</vt:lpstr>
      <vt:lpstr>These are well engineered, powerful tools</vt:lpstr>
      <vt:lpstr>But they introduce the possibility of failure</vt:lpstr>
      <vt:lpstr>Failure requires human intervention</vt:lpstr>
      <vt:lpstr>PowerPoint Presentation</vt:lpstr>
      <vt:lpstr>Tools aren’t perfect for automating change detection and deployment</vt:lpstr>
      <vt:lpstr>The further the drift, the harder the automation</vt:lpstr>
      <vt:lpstr>Enter: database migrations</vt:lpstr>
      <vt:lpstr>Code + Data changes together</vt:lpstr>
      <vt:lpstr>Capture changes over time with code</vt:lpstr>
      <vt:lpstr>1. Way to capture changes 2. Way to apply changes 3. Way to remember changes</vt:lpstr>
      <vt:lpstr>EF Migrations</vt:lpstr>
      <vt:lpstr>Not very DBA-friendly</vt:lpstr>
      <vt:lpstr>RedGate SQL Change Automation</vt:lpstr>
      <vt:lpstr>Not very wallet-friendly</vt:lpstr>
      <vt:lpstr>RoundhousE Migrations</vt:lpstr>
      <vt:lpstr>PowerPoint Presentation</vt:lpstr>
      <vt:lpstr>Every environment with its own logical database</vt:lpstr>
      <vt:lpstr>PowerPoint Presentation</vt:lpstr>
      <vt:lpstr>Demo</vt:lpstr>
      <vt:lpstr>PowerPoint Presentation</vt:lpstr>
      <vt:lpstr>Demo</vt:lpstr>
      <vt:lpstr>PowerPoint Presentation</vt:lpstr>
      <vt:lpstr>Demo</vt:lpstr>
      <vt:lpstr>Migrations at scale</vt:lpstr>
      <vt:lpstr>Idempotency?</vt:lpstr>
      <vt:lpstr>Transactional DML!</vt:lpstr>
      <vt:lpstr>Check if exists</vt:lpstr>
      <vt:lpstr>Example: Table</vt:lpstr>
      <vt:lpstr>Example: Column</vt:lpstr>
      <vt:lpstr>Example: Stored Procedure</vt:lpstr>
      <vt:lpstr>Two categories of changes: 1) Stateful 2) Stateless</vt:lpstr>
      <vt:lpstr>Stateful changes include schema AND data migrations</vt:lpstr>
      <vt:lpstr>Stateless Changes </vt:lpstr>
      <vt:lpstr>Drop/Create</vt:lpstr>
      <vt:lpstr>CREATE OR ALTER</vt:lpstr>
      <vt:lpstr>Renaming a table</vt:lpstr>
      <vt:lpstr>Multi-stage migrations</vt:lpstr>
      <vt:lpstr>Splitting a column</vt:lpstr>
      <vt:lpstr>Splitting a table</vt:lpstr>
      <vt:lpstr>Migrations at scale</vt:lpstr>
      <vt:lpstr>Zero-downtime changes</vt:lpstr>
      <vt:lpstr>More deliberate, incremental process</vt:lpstr>
      <vt:lpstr>Dual Writing</vt:lpstr>
      <vt:lpstr>Dual Writing</vt:lpstr>
      <vt:lpstr>What about existing data?</vt:lpstr>
      <vt:lpstr>Update Read Paths</vt:lpstr>
      <vt:lpstr>Update Write Paths</vt:lpstr>
      <vt:lpstr>Remove Old Data</vt:lpstr>
      <vt:lpstr>Data integrity checks at each step!</vt:lpstr>
      <vt:lpstr>Large Table Migrations</vt:lpstr>
      <vt:lpstr>What about NoSQL???</vt:lpstr>
      <vt:lpstr>Schema exists… it’s in your code</vt:lpstr>
      <vt:lpstr>Do we NEED to migrate?</vt:lpstr>
      <vt:lpstr>Not unlike API/message versioning (and it’s still JSON)</vt:lpstr>
      <vt:lpstr>Microservices?</vt:lpstr>
      <vt:lpstr>Right DB for the job</vt:lpstr>
      <vt:lpstr>NoSQL Migration Options</vt:lpstr>
      <vt:lpstr>Separate transactional from historical</vt:lpstr>
      <vt:lpstr>Parting Thoughts</vt:lpstr>
      <vt:lpstr>Continuous Integration and Delivery for Databases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World Polyglot Persistence</dc:title>
  <dc:creator>Jimmy Bogard</dc:creator>
  <cp:lastModifiedBy>Jimmy Bogard</cp:lastModifiedBy>
  <cp:revision>226</cp:revision>
  <dcterms:created xsi:type="dcterms:W3CDTF">2012-11-28T22:04:34Z</dcterms:created>
  <dcterms:modified xsi:type="dcterms:W3CDTF">2020-01-31T15:05:17Z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DocumentId">
    <vt:lpwstr>1BRYX5b7CSZzNoyeOGnTrx5phwLaY4L7Zlf4dR6BDcn4</vt:lpwstr>
  </property>
  <property fmtid="{D5CDD505-2E9C-101B-9397-08002B2CF9AE}" pid="3" name="Google.Documents.RevisionId">
    <vt:lpwstr>15613190130769348883</vt:lpwstr>
  </property>
  <property fmtid="{D5CDD505-2E9C-101B-9397-08002B2CF9AE}" pid="4" name="Google.Documents.PluginVersion">
    <vt:lpwstr>2.0.2662.553</vt:lpwstr>
  </property>
  <property fmtid="{D5CDD505-2E9C-101B-9397-08002B2CF9AE}" pid="5" name="Google.Documents.MergeIncapabilityFlags">
    <vt:i4>0</vt:i4>
  </property>
  <property fmtid="{D5CDD505-2E9C-101B-9397-08002B2CF9AE}" pid="6" name="Google.Documents.Tracking">
    <vt:lpwstr>true</vt:lpwstr>
  </property>
</Properties>
</file>